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304" r:id="rId3"/>
    <p:sldId id="285" r:id="rId4"/>
    <p:sldId id="306" r:id="rId5"/>
    <p:sldId id="308" r:id="rId6"/>
    <p:sldId id="298" r:id="rId7"/>
    <p:sldId id="299" r:id="rId8"/>
    <p:sldId id="287" r:id="rId9"/>
    <p:sldId id="30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initials="S" lastIdx="1" clrIdx="0">
    <p:extLst>
      <p:ext uri="{19B8F6BF-5375-455C-9EA6-DF929625EA0E}">
        <p15:presenceInfo xmlns:p15="http://schemas.microsoft.com/office/powerpoint/2012/main" userId="17b865f8243992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0A57"/>
    <a:srgbClr val="450255"/>
    <a:srgbClr val="2D748E"/>
    <a:srgbClr val="235C81"/>
    <a:srgbClr val="279F86"/>
    <a:srgbClr val="152611"/>
    <a:srgbClr val="71CB5A"/>
    <a:srgbClr val="7AD152"/>
    <a:srgbClr val="74C78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0247" autoAdjust="0"/>
  </p:normalViewPr>
  <p:slideViewPr>
    <p:cSldViewPr snapToGrid="0">
      <p:cViewPr>
        <p:scale>
          <a:sx n="100" d="100"/>
          <a:sy n="100" d="100"/>
        </p:scale>
        <p:origin x="100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EAE1A-4C29-4C26-8838-867814FCF455}" type="datetimeFigureOut">
              <a:rPr lang="en-US" smtClean="0"/>
              <a:t>7/19/2021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980CD-5903-46DF-8B62-639E39FB70CA}" type="slidenum">
              <a:rPr lang="en-US" smtClean="0"/>
              <a:t>‹#›</a:t>
            </a:fld>
            <a:endParaRPr lang="en-US" dirty="0"/>
          </a:p>
        </p:txBody>
      </p:sp>
    </p:spTree>
    <p:extLst>
      <p:ext uri="{BB962C8B-B14F-4D97-AF65-F5344CB8AC3E}">
        <p14:creationId xmlns:p14="http://schemas.microsoft.com/office/powerpoint/2010/main" val="205101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380C976-69FE-480F-A5DE-21BB1A64F930}" type="slidenum">
              <a:rPr lang="en-US" smtClean="0"/>
              <a:t>2</a:t>
            </a:fld>
            <a:endParaRPr lang="en-US" dirty="0"/>
          </a:p>
        </p:txBody>
      </p:sp>
    </p:spTree>
    <p:extLst>
      <p:ext uri="{BB962C8B-B14F-4D97-AF65-F5344CB8AC3E}">
        <p14:creationId xmlns:p14="http://schemas.microsoft.com/office/powerpoint/2010/main" val="140873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3</a:t>
            </a:fld>
            <a:endParaRPr lang="en-US" dirty="0"/>
          </a:p>
        </p:txBody>
      </p:sp>
    </p:spTree>
    <p:extLst>
      <p:ext uri="{BB962C8B-B14F-4D97-AF65-F5344CB8AC3E}">
        <p14:creationId xmlns:p14="http://schemas.microsoft.com/office/powerpoint/2010/main" val="48392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4</a:t>
            </a:fld>
            <a:endParaRPr lang="en-US" dirty="0"/>
          </a:p>
        </p:txBody>
      </p:sp>
    </p:spTree>
    <p:extLst>
      <p:ext uri="{BB962C8B-B14F-4D97-AF65-F5344CB8AC3E}">
        <p14:creationId xmlns:p14="http://schemas.microsoft.com/office/powerpoint/2010/main" val="366140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5</a:t>
            </a:fld>
            <a:endParaRPr lang="en-US" dirty="0"/>
          </a:p>
        </p:txBody>
      </p:sp>
    </p:spTree>
    <p:extLst>
      <p:ext uri="{BB962C8B-B14F-4D97-AF65-F5344CB8AC3E}">
        <p14:creationId xmlns:p14="http://schemas.microsoft.com/office/powerpoint/2010/main" val="3076339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1380C976-69FE-480F-A5DE-21BB1A64F930}" type="slidenum">
              <a:rPr lang="en-US" smtClean="0"/>
              <a:t>6</a:t>
            </a:fld>
            <a:endParaRPr lang="en-US" dirty="0"/>
          </a:p>
        </p:txBody>
      </p:sp>
    </p:spTree>
    <p:extLst>
      <p:ext uri="{BB962C8B-B14F-4D97-AF65-F5344CB8AC3E}">
        <p14:creationId xmlns:p14="http://schemas.microsoft.com/office/powerpoint/2010/main" val="279472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7</a:t>
            </a:fld>
            <a:endParaRPr lang="en-US" dirty="0"/>
          </a:p>
        </p:txBody>
      </p:sp>
    </p:spTree>
    <p:extLst>
      <p:ext uri="{BB962C8B-B14F-4D97-AF65-F5344CB8AC3E}">
        <p14:creationId xmlns:p14="http://schemas.microsoft.com/office/powerpoint/2010/main" val="84734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8</a:t>
            </a:fld>
            <a:endParaRPr lang="en-US" dirty="0"/>
          </a:p>
        </p:txBody>
      </p:sp>
    </p:spTree>
    <p:extLst>
      <p:ext uri="{BB962C8B-B14F-4D97-AF65-F5344CB8AC3E}">
        <p14:creationId xmlns:p14="http://schemas.microsoft.com/office/powerpoint/2010/main" val="252663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5C68-FC0A-4F7E-9856-0F0B82FC93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EE9BAC-38FC-43D0-953C-07914E04D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824665-B24A-42F5-9EA7-1E26D024A20D}"/>
              </a:ext>
            </a:extLst>
          </p:cNvPr>
          <p:cNvSpPr>
            <a:spLocks noGrp="1"/>
          </p:cNvSpPr>
          <p:nvPr>
            <p:ph type="dt" sz="half" idx="10"/>
          </p:nvPr>
        </p:nvSpPr>
        <p:spPr/>
        <p:txBody>
          <a:bodyPr/>
          <a:lstStyle/>
          <a:p>
            <a:fld id="{FDD6A355-2324-4E88-A4B2-A29CF3813887}" type="datetimeFigureOut">
              <a:rPr lang="en-US" smtClean="0"/>
              <a:t>7/19/2021</a:t>
            </a:fld>
            <a:endParaRPr lang="en-US" dirty="0"/>
          </a:p>
        </p:txBody>
      </p:sp>
      <p:sp>
        <p:nvSpPr>
          <p:cNvPr id="5" name="Footer Placeholder 4">
            <a:extLst>
              <a:ext uri="{FF2B5EF4-FFF2-40B4-BE49-F238E27FC236}">
                <a16:creationId xmlns:a16="http://schemas.microsoft.com/office/drawing/2014/main" id="{2DD5AC74-5C77-4464-9C95-D6777FB56F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89397D-C473-4B1C-9339-1A3CDCE35A72}"/>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197935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8B13-4777-46CD-9C63-75CCAA3B25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FDD1C-E3E1-46F8-AE50-F2868B834F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9A978-9CE0-4259-9C82-4553D357BCF8}"/>
              </a:ext>
            </a:extLst>
          </p:cNvPr>
          <p:cNvSpPr>
            <a:spLocks noGrp="1"/>
          </p:cNvSpPr>
          <p:nvPr>
            <p:ph type="dt" sz="half" idx="10"/>
          </p:nvPr>
        </p:nvSpPr>
        <p:spPr/>
        <p:txBody>
          <a:bodyPr/>
          <a:lstStyle/>
          <a:p>
            <a:fld id="{FDD6A355-2324-4E88-A4B2-A29CF3813887}" type="datetimeFigureOut">
              <a:rPr lang="en-US" smtClean="0"/>
              <a:t>7/19/2021</a:t>
            </a:fld>
            <a:endParaRPr lang="en-US" dirty="0"/>
          </a:p>
        </p:txBody>
      </p:sp>
      <p:sp>
        <p:nvSpPr>
          <p:cNvPr id="5" name="Footer Placeholder 4">
            <a:extLst>
              <a:ext uri="{FF2B5EF4-FFF2-40B4-BE49-F238E27FC236}">
                <a16:creationId xmlns:a16="http://schemas.microsoft.com/office/drawing/2014/main" id="{822871B4-2914-4654-9730-4914ED0953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8EA049-0C7C-40A9-B33A-B55F15E61F49}"/>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5904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340C27-002A-44BF-8DCB-7DD761BBB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D32418-1D21-4D89-8013-EE3A4B93E4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830A4-F849-45D5-BBB2-44343DA811E6}"/>
              </a:ext>
            </a:extLst>
          </p:cNvPr>
          <p:cNvSpPr>
            <a:spLocks noGrp="1"/>
          </p:cNvSpPr>
          <p:nvPr>
            <p:ph type="dt" sz="half" idx="10"/>
          </p:nvPr>
        </p:nvSpPr>
        <p:spPr/>
        <p:txBody>
          <a:bodyPr/>
          <a:lstStyle/>
          <a:p>
            <a:fld id="{FDD6A355-2324-4E88-A4B2-A29CF3813887}" type="datetimeFigureOut">
              <a:rPr lang="en-US" smtClean="0"/>
              <a:t>7/19/2021</a:t>
            </a:fld>
            <a:endParaRPr lang="en-US" dirty="0"/>
          </a:p>
        </p:txBody>
      </p:sp>
      <p:sp>
        <p:nvSpPr>
          <p:cNvPr id="5" name="Footer Placeholder 4">
            <a:extLst>
              <a:ext uri="{FF2B5EF4-FFF2-40B4-BE49-F238E27FC236}">
                <a16:creationId xmlns:a16="http://schemas.microsoft.com/office/drawing/2014/main" id="{D4261183-522C-4B25-BC6F-F72F7113F5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6B1B65-D2B5-4DBD-BC10-3DC3FDF92E13}"/>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2469742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3F0B-6E2C-4AE6-A339-BAB0CB859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AF3AD8-0757-4BAE-A179-F214D1165D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D7568-C3DA-4BB3-92F8-45A96176017A}"/>
              </a:ext>
            </a:extLst>
          </p:cNvPr>
          <p:cNvSpPr>
            <a:spLocks noGrp="1"/>
          </p:cNvSpPr>
          <p:nvPr>
            <p:ph type="dt" sz="half" idx="10"/>
          </p:nvPr>
        </p:nvSpPr>
        <p:spPr/>
        <p:txBody>
          <a:bodyPr/>
          <a:lstStyle/>
          <a:p>
            <a:fld id="{FDD6A355-2324-4E88-A4B2-A29CF3813887}" type="datetimeFigureOut">
              <a:rPr lang="en-US" smtClean="0"/>
              <a:t>7/19/2021</a:t>
            </a:fld>
            <a:endParaRPr lang="en-US" dirty="0"/>
          </a:p>
        </p:txBody>
      </p:sp>
      <p:sp>
        <p:nvSpPr>
          <p:cNvPr id="5" name="Footer Placeholder 4">
            <a:extLst>
              <a:ext uri="{FF2B5EF4-FFF2-40B4-BE49-F238E27FC236}">
                <a16:creationId xmlns:a16="http://schemas.microsoft.com/office/drawing/2014/main" id="{3DF6FCB2-F9AA-46E7-886E-84D5EE680D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35E24B-EF1C-4CCB-BD9C-9209F85799F1}"/>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402060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5C07-80F0-4B37-9CA8-A119A06800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81C85A-8689-410E-A46A-5DF0943E4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D13F6D-13A7-4225-9DCC-0B834BB9F047}"/>
              </a:ext>
            </a:extLst>
          </p:cNvPr>
          <p:cNvSpPr>
            <a:spLocks noGrp="1"/>
          </p:cNvSpPr>
          <p:nvPr>
            <p:ph type="dt" sz="half" idx="10"/>
          </p:nvPr>
        </p:nvSpPr>
        <p:spPr/>
        <p:txBody>
          <a:bodyPr/>
          <a:lstStyle/>
          <a:p>
            <a:fld id="{FDD6A355-2324-4E88-A4B2-A29CF3813887}" type="datetimeFigureOut">
              <a:rPr lang="en-US" smtClean="0"/>
              <a:t>7/19/2021</a:t>
            </a:fld>
            <a:endParaRPr lang="en-US" dirty="0"/>
          </a:p>
        </p:txBody>
      </p:sp>
      <p:sp>
        <p:nvSpPr>
          <p:cNvPr id="5" name="Footer Placeholder 4">
            <a:extLst>
              <a:ext uri="{FF2B5EF4-FFF2-40B4-BE49-F238E27FC236}">
                <a16:creationId xmlns:a16="http://schemas.microsoft.com/office/drawing/2014/main" id="{6801DCF4-1226-4A21-8040-CDE2AE5324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36E12A-2A85-4910-9B6D-EF99E5BD0FC8}"/>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257730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F917-D7FB-4F47-B33F-1ADE63CED5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2C764-8D7D-4242-8995-D717783DB0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531FE-049D-464E-B42F-DE43F20714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BCD9F4-87B2-44BD-9B10-9353B33B46E6}"/>
              </a:ext>
            </a:extLst>
          </p:cNvPr>
          <p:cNvSpPr>
            <a:spLocks noGrp="1"/>
          </p:cNvSpPr>
          <p:nvPr>
            <p:ph type="dt" sz="half" idx="10"/>
          </p:nvPr>
        </p:nvSpPr>
        <p:spPr/>
        <p:txBody>
          <a:bodyPr/>
          <a:lstStyle/>
          <a:p>
            <a:fld id="{FDD6A355-2324-4E88-A4B2-A29CF3813887}" type="datetimeFigureOut">
              <a:rPr lang="en-US" smtClean="0"/>
              <a:t>7/19/2021</a:t>
            </a:fld>
            <a:endParaRPr lang="en-US" dirty="0"/>
          </a:p>
        </p:txBody>
      </p:sp>
      <p:sp>
        <p:nvSpPr>
          <p:cNvPr id="6" name="Footer Placeholder 5">
            <a:extLst>
              <a:ext uri="{FF2B5EF4-FFF2-40B4-BE49-F238E27FC236}">
                <a16:creationId xmlns:a16="http://schemas.microsoft.com/office/drawing/2014/main" id="{D5094448-CA55-4B0E-A000-096A1BDED6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AF9666-0FAA-4FCA-B345-E82A68B99183}"/>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273533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79EB-F9CA-4A5E-8FA8-780C2078D4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2551B1-D670-4639-99C4-0D8CB79C0F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329A74-0FFA-466A-BD4F-A111A6479D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EAE9B4-31FB-479F-BA3A-9BA787B374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C8A2E-82E9-47BD-9267-ED4372DF5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49AE02-3F36-4E9E-AEC4-1F62026C90F4}"/>
              </a:ext>
            </a:extLst>
          </p:cNvPr>
          <p:cNvSpPr>
            <a:spLocks noGrp="1"/>
          </p:cNvSpPr>
          <p:nvPr>
            <p:ph type="dt" sz="half" idx="10"/>
          </p:nvPr>
        </p:nvSpPr>
        <p:spPr/>
        <p:txBody>
          <a:bodyPr/>
          <a:lstStyle/>
          <a:p>
            <a:fld id="{FDD6A355-2324-4E88-A4B2-A29CF3813887}" type="datetimeFigureOut">
              <a:rPr lang="en-US" smtClean="0"/>
              <a:t>7/19/2021</a:t>
            </a:fld>
            <a:endParaRPr lang="en-US" dirty="0"/>
          </a:p>
        </p:txBody>
      </p:sp>
      <p:sp>
        <p:nvSpPr>
          <p:cNvPr id="8" name="Footer Placeholder 7">
            <a:extLst>
              <a:ext uri="{FF2B5EF4-FFF2-40B4-BE49-F238E27FC236}">
                <a16:creationId xmlns:a16="http://schemas.microsoft.com/office/drawing/2014/main" id="{A80662EC-B453-4E9D-AD48-7E1176FFA2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05877A0-ECE0-4275-92B9-FCD81D3EC227}"/>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71868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344F-D6A4-4A48-BA2A-ED771497F2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FCDEB8-E4C7-44B8-A15B-9EFCD57D4496}"/>
              </a:ext>
            </a:extLst>
          </p:cNvPr>
          <p:cNvSpPr>
            <a:spLocks noGrp="1"/>
          </p:cNvSpPr>
          <p:nvPr>
            <p:ph type="dt" sz="half" idx="10"/>
          </p:nvPr>
        </p:nvSpPr>
        <p:spPr/>
        <p:txBody>
          <a:bodyPr/>
          <a:lstStyle/>
          <a:p>
            <a:fld id="{FDD6A355-2324-4E88-A4B2-A29CF3813887}" type="datetimeFigureOut">
              <a:rPr lang="en-US" smtClean="0"/>
              <a:t>7/19/2021</a:t>
            </a:fld>
            <a:endParaRPr lang="en-US" dirty="0"/>
          </a:p>
        </p:txBody>
      </p:sp>
      <p:sp>
        <p:nvSpPr>
          <p:cNvPr id="4" name="Footer Placeholder 3">
            <a:extLst>
              <a:ext uri="{FF2B5EF4-FFF2-40B4-BE49-F238E27FC236}">
                <a16:creationId xmlns:a16="http://schemas.microsoft.com/office/drawing/2014/main" id="{EEED02A8-3F7D-4058-BDE6-D8979BD905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F6A7ED-454C-4378-8B21-AEF0F49080AF}"/>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3724813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D891C-D012-429B-A160-EEF8BA581544}"/>
              </a:ext>
            </a:extLst>
          </p:cNvPr>
          <p:cNvSpPr>
            <a:spLocks noGrp="1"/>
          </p:cNvSpPr>
          <p:nvPr>
            <p:ph type="dt" sz="half" idx="10"/>
          </p:nvPr>
        </p:nvSpPr>
        <p:spPr/>
        <p:txBody>
          <a:bodyPr/>
          <a:lstStyle/>
          <a:p>
            <a:fld id="{FDD6A355-2324-4E88-A4B2-A29CF3813887}" type="datetimeFigureOut">
              <a:rPr lang="en-US" smtClean="0"/>
              <a:t>7/19/2021</a:t>
            </a:fld>
            <a:endParaRPr lang="en-US" dirty="0"/>
          </a:p>
        </p:txBody>
      </p:sp>
      <p:sp>
        <p:nvSpPr>
          <p:cNvPr id="3" name="Footer Placeholder 2">
            <a:extLst>
              <a:ext uri="{FF2B5EF4-FFF2-40B4-BE49-F238E27FC236}">
                <a16:creationId xmlns:a16="http://schemas.microsoft.com/office/drawing/2014/main" id="{A629E881-B0FA-4786-AABB-D621040022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831D38A-E9CB-491E-86FB-90414A280B64}"/>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139070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7101-C271-4A66-BC73-F3AA0FC5A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1FFC60-DEEB-450D-9723-6EBFC9A51C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048F35-AC2D-4487-9B4E-793979E66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AE54E5-38E3-4BDF-B956-2D4120EB2F34}"/>
              </a:ext>
            </a:extLst>
          </p:cNvPr>
          <p:cNvSpPr>
            <a:spLocks noGrp="1"/>
          </p:cNvSpPr>
          <p:nvPr>
            <p:ph type="dt" sz="half" idx="10"/>
          </p:nvPr>
        </p:nvSpPr>
        <p:spPr/>
        <p:txBody>
          <a:bodyPr/>
          <a:lstStyle/>
          <a:p>
            <a:fld id="{FDD6A355-2324-4E88-A4B2-A29CF3813887}" type="datetimeFigureOut">
              <a:rPr lang="en-US" smtClean="0"/>
              <a:t>7/19/2021</a:t>
            </a:fld>
            <a:endParaRPr lang="en-US" dirty="0"/>
          </a:p>
        </p:txBody>
      </p:sp>
      <p:sp>
        <p:nvSpPr>
          <p:cNvPr id="6" name="Footer Placeholder 5">
            <a:extLst>
              <a:ext uri="{FF2B5EF4-FFF2-40B4-BE49-F238E27FC236}">
                <a16:creationId xmlns:a16="http://schemas.microsoft.com/office/drawing/2014/main" id="{546EDAA1-CFDE-4D98-A962-56F44CA0859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60EB69A-5714-42EB-B293-B27E83FB7154}"/>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94351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BB3C-016B-4D2E-A9A5-3DB19F8B6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7DD77-D941-4AB7-8EA2-7267B34AB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6B495DB-6282-4B3B-9EAF-4F23262AC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0513F-0E62-434C-B992-90F1EF0080D7}"/>
              </a:ext>
            </a:extLst>
          </p:cNvPr>
          <p:cNvSpPr>
            <a:spLocks noGrp="1"/>
          </p:cNvSpPr>
          <p:nvPr>
            <p:ph type="dt" sz="half" idx="10"/>
          </p:nvPr>
        </p:nvSpPr>
        <p:spPr/>
        <p:txBody>
          <a:bodyPr/>
          <a:lstStyle/>
          <a:p>
            <a:fld id="{FDD6A355-2324-4E88-A4B2-A29CF3813887}" type="datetimeFigureOut">
              <a:rPr lang="en-US" smtClean="0"/>
              <a:t>7/19/2021</a:t>
            </a:fld>
            <a:endParaRPr lang="en-US" dirty="0"/>
          </a:p>
        </p:txBody>
      </p:sp>
      <p:sp>
        <p:nvSpPr>
          <p:cNvPr id="6" name="Footer Placeholder 5">
            <a:extLst>
              <a:ext uri="{FF2B5EF4-FFF2-40B4-BE49-F238E27FC236}">
                <a16:creationId xmlns:a16="http://schemas.microsoft.com/office/drawing/2014/main" id="{0041B830-B4A7-43F4-9B72-A8756AC666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D48A899-22AC-4D6A-9D41-549020015E97}"/>
              </a:ext>
            </a:extLst>
          </p:cNvPr>
          <p:cNvSpPr>
            <a:spLocks noGrp="1"/>
          </p:cNvSpPr>
          <p:nvPr>
            <p:ph type="sldNum" sz="quarter" idx="12"/>
          </p:nvPr>
        </p:nvSpPr>
        <p:spPr/>
        <p:txBody>
          <a:bodyPr/>
          <a:lstStyle/>
          <a:p>
            <a:fld id="{DB93A9B2-9344-47BA-BDAB-C23DCDDA10CC}" type="slidenum">
              <a:rPr lang="en-US" smtClean="0"/>
              <a:t>‹#›</a:t>
            </a:fld>
            <a:endParaRPr lang="en-US" dirty="0"/>
          </a:p>
        </p:txBody>
      </p:sp>
    </p:spTree>
    <p:extLst>
      <p:ext uri="{BB962C8B-B14F-4D97-AF65-F5344CB8AC3E}">
        <p14:creationId xmlns:p14="http://schemas.microsoft.com/office/powerpoint/2010/main" val="383096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94F56-2DFF-4C65-B261-23DDB49296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7C7DA1-0E80-4715-83EA-EB4B49CEA1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40B21-6FD0-4B73-A142-FE3C0E6ED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6A355-2324-4E88-A4B2-A29CF3813887}" type="datetimeFigureOut">
              <a:rPr lang="en-US" smtClean="0"/>
              <a:t>7/19/2021</a:t>
            </a:fld>
            <a:endParaRPr lang="en-US" dirty="0"/>
          </a:p>
        </p:txBody>
      </p:sp>
      <p:sp>
        <p:nvSpPr>
          <p:cNvPr id="5" name="Footer Placeholder 4">
            <a:extLst>
              <a:ext uri="{FF2B5EF4-FFF2-40B4-BE49-F238E27FC236}">
                <a16:creationId xmlns:a16="http://schemas.microsoft.com/office/drawing/2014/main" id="{F01B4FAC-1F4E-4430-A45C-D48673F8F5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D646569-4345-4D38-8DF7-DE4A5FC92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93A9B2-9344-47BA-BDAB-C23DCDDA10CC}" type="slidenum">
              <a:rPr lang="en-US" smtClean="0"/>
              <a:t>‹#›</a:t>
            </a:fld>
            <a:endParaRPr lang="en-US" dirty="0"/>
          </a:p>
        </p:txBody>
      </p:sp>
    </p:spTree>
    <p:extLst>
      <p:ext uri="{BB962C8B-B14F-4D97-AF65-F5344CB8AC3E}">
        <p14:creationId xmlns:p14="http://schemas.microsoft.com/office/powerpoint/2010/main" val="60993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openxmlformats.org/officeDocument/2006/relationships/image" Target="../media/image12.png"/><Relationship Id="rId3" Type="http://schemas.openxmlformats.org/officeDocument/2006/relationships/image" Target="../media/image4.png"/><Relationship Id="rId21" Type="http://schemas.microsoft.com/office/2007/relationships/hdphoto" Target="../media/hdphoto8.wdp"/><Relationship Id="rId7" Type="http://schemas.openxmlformats.org/officeDocument/2006/relationships/image" Target="../media/image6.png"/><Relationship Id="rId12" Type="http://schemas.microsoft.com/office/2007/relationships/hdphoto" Target="../media/hdphoto4.wdp"/><Relationship Id="rId17" Type="http://schemas.microsoft.com/office/2007/relationships/hdphoto" Target="../media/hdphoto6.wdp"/><Relationship Id="rId2" Type="http://schemas.openxmlformats.org/officeDocument/2006/relationships/notesSlide" Target="../notesSlides/notesSlide3.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5.png"/><Relationship Id="rId15" Type="http://schemas.microsoft.com/office/2007/relationships/hdphoto" Target="../media/hdphoto5.wdp"/><Relationship Id="rId10" Type="http://schemas.microsoft.com/office/2007/relationships/hdphoto" Target="../media/hdphoto3.wdp"/><Relationship Id="rId19"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19.png"/><Relationship Id="rId18" Type="http://schemas.microsoft.com/office/2007/relationships/hdphoto" Target="../media/hdphoto15.wdp"/><Relationship Id="rId26" Type="http://schemas.openxmlformats.org/officeDocument/2006/relationships/image" Target="../media/image26.png"/><Relationship Id="rId3" Type="http://schemas.openxmlformats.org/officeDocument/2006/relationships/image" Target="../media/image14.png"/><Relationship Id="rId21" Type="http://schemas.microsoft.com/office/2007/relationships/hdphoto" Target="../media/hdphoto16.wdp"/><Relationship Id="rId7" Type="http://schemas.openxmlformats.org/officeDocument/2006/relationships/image" Target="../media/image16.png"/><Relationship Id="rId12" Type="http://schemas.microsoft.com/office/2007/relationships/hdphoto" Target="../media/hdphoto12.wdp"/><Relationship Id="rId17" Type="http://schemas.openxmlformats.org/officeDocument/2006/relationships/image" Target="../media/image21.png"/><Relationship Id="rId25" Type="http://schemas.microsoft.com/office/2007/relationships/hdphoto" Target="../media/hdphoto18.wdp"/><Relationship Id="rId2" Type="http://schemas.openxmlformats.org/officeDocument/2006/relationships/notesSlide" Target="../notesSlides/notesSlide4.xml"/><Relationship Id="rId16" Type="http://schemas.microsoft.com/office/2007/relationships/hdphoto" Target="../media/hdphoto14.wdp"/><Relationship Id="rId20" Type="http://schemas.openxmlformats.org/officeDocument/2006/relationships/image" Target="../media/image23.png"/><Relationship Id="rId1" Type="http://schemas.openxmlformats.org/officeDocument/2006/relationships/slideLayout" Target="../slideLayouts/slideLayout7.xml"/><Relationship Id="rId6" Type="http://schemas.microsoft.com/office/2007/relationships/hdphoto" Target="../media/hdphoto9.wdp"/><Relationship Id="rId11" Type="http://schemas.openxmlformats.org/officeDocument/2006/relationships/image" Target="../media/image18.png"/><Relationship Id="rId24" Type="http://schemas.openxmlformats.org/officeDocument/2006/relationships/image" Target="../media/image25.png"/><Relationship Id="rId5" Type="http://schemas.openxmlformats.org/officeDocument/2006/relationships/image" Target="../media/image15.png"/><Relationship Id="rId15" Type="http://schemas.openxmlformats.org/officeDocument/2006/relationships/image" Target="../media/image20.png"/><Relationship Id="rId23" Type="http://schemas.microsoft.com/office/2007/relationships/hdphoto" Target="../media/hdphoto17.wdp"/><Relationship Id="rId10" Type="http://schemas.microsoft.com/office/2007/relationships/hdphoto" Target="../media/hdphoto11.wdp"/><Relationship Id="rId19" Type="http://schemas.openxmlformats.org/officeDocument/2006/relationships/image" Target="../media/image22.jpg"/><Relationship Id="rId4" Type="http://schemas.openxmlformats.org/officeDocument/2006/relationships/image" Target="../media/image3.png"/><Relationship Id="rId9" Type="http://schemas.openxmlformats.org/officeDocument/2006/relationships/image" Target="../media/image17.png"/><Relationship Id="rId14" Type="http://schemas.microsoft.com/office/2007/relationships/hdphoto" Target="../media/hdphoto13.wdp"/><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8E71-1D25-4A66-A1E6-B55E2334CF98}"/>
              </a:ext>
            </a:extLst>
          </p:cNvPr>
          <p:cNvSpPr>
            <a:spLocks noGrp="1"/>
          </p:cNvSpPr>
          <p:nvPr>
            <p:ph type="ctrTitle"/>
          </p:nvPr>
        </p:nvSpPr>
        <p:spPr/>
        <p:txBody>
          <a:bodyPr>
            <a:normAutofit fontScale="90000"/>
          </a:bodyPr>
          <a:lstStyle/>
          <a:p>
            <a:r>
              <a:rPr lang="en-US" dirty="0"/>
              <a:t>Major Revision 2</a:t>
            </a:r>
            <a:br>
              <a:rPr lang="en-US" dirty="0"/>
            </a:br>
            <a:r>
              <a:rPr lang="en-US" dirty="0"/>
              <a:t>Texas Precipitation Gradient (2017)</a:t>
            </a:r>
          </a:p>
        </p:txBody>
      </p:sp>
      <p:sp>
        <p:nvSpPr>
          <p:cNvPr id="3" name="Subtitle 2">
            <a:extLst>
              <a:ext uri="{FF2B5EF4-FFF2-40B4-BE49-F238E27FC236}">
                <a16:creationId xmlns:a16="http://schemas.microsoft.com/office/drawing/2014/main" id="{3F316DFC-2FD4-4AAA-BC84-BA9AC3BC0263}"/>
              </a:ext>
            </a:extLst>
          </p:cNvPr>
          <p:cNvSpPr>
            <a:spLocks noGrp="1"/>
          </p:cNvSpPr>
          <p:nvPr>
            <p:ph type="subTitle" idx="1"/>
          </p:nvPr>
        </p:nvSpPr>
        <p:spPr/>
        <p:txBody>
          <a:bodyPr/>
          <a:lstStyle/>
          <a:p>
            <a:r>
              <a:rPr lang="en-US" dirty="0"/>
              <a:t>Major Revision 2 requested by PeerJ</a:t>
            </a:r>
          </a:p>
          <a:p>
            <a:r>
              <a:rPr lang="en-US" dirty="0"/>
              <a:t>By Sean Kinard</a:t>
            </a:r>
          </a:p>
        </p:txBody>
      </p:sp>
    </p:spTree>
    <p:extLst>
      <p:ext uri="{BB962C8B-B14F-4D97-AF65-F5344CB8AC3E}">
        <p14:creationId xmlns:p14="http://schemas.microsoft.com/office/powerpoint/2010/main" val="2777632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0BEE2-E577-4FA3-B33E-21A0BFDD7E42}"/>
              </a:ext>
            </a:extLst>
          </p:cNvPr>
          <p:cNvPicPr/>
          <p:nvPr/>
        </p:nvPicPr>
        <p:blipFill>
          <a:blip r:embed="rId3"/>
          <a:stretch>
            <a:fillRect/>
          </a:stretch>
        </p:blipFill>
        <p:spPr>
          <a:xfrm>
            <a:off x="3124200" y="1265237"/>
            <a:ext cx="5943600" cy="4327525"/>
          </a:xfrm>
          <a:prstGeom prst="rect">
            <a:avLst/>
          </a:prstGeom>
        </p:spPr>
      </p:pic>
      <p:sp>
        <p:nvSpPr>
          <p:cNvPr id="4" name="TextBox 3">
            <a:extLst>
              <a:ext uri="{FF2B5EF4-FFF2-40B4-BE49-F238E27FC236}">
                <a16:creationId xmlns:a16="http://schemas.microsoft.com/office/drawing/2014/main" id="{01AEA610-F84C-4163-8A51-DDE6470631F7}"/>
              </a:ext>
            </a:extLst>
          </p:cNvPr>
          <p:cNvSpPr txBox="1"/>
          <p:nvPr/>
        </p:nvSpPr>
        <p:spPr>
          <a:xfrm>
            <a:off x="0" y="5934670"/>
            <a:ext cx="1219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effectLst/>
              </a:rPr>
              <a:t>Figure 1: </a:t>
            </a:r>
            <a:r>
              <a:rPr lang="en-US" sz="1400" dirty="0">
                <a:effectLst/>
              </a:rPr>
              <a:t>Map of South-Central Texas, where 10 USGS gauged streams were sampled in the spring of 2017. An annual precipitation overlay indicates that sample sites spanned a gradient from 61 cm/yr in the Southwest to 134 cm/yr in the Northeast.</a:t>
            </a:r>
            <a:endParaRPr lang="en-US" sz="1400" dirty="0"/>
          </a:p>
        </p:txBody>
      </p:sp>
    </p:spTree>
    <p:extLst>
      <p:ext uri="{BB962C8B-B14F-4D97-AF65-F5344CB8AC3E}">
        <p14:creationId xmlns:p14="http://schemas.microsoft.com/office/powerpoint/2010/main" val="334713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B1AC1D-703B-4839-8673-DA18F3DE1C5F}"/>
              </a:ext>
            </a:extLst>
          </p:cNvPr>
          <p:cNvPicPr>
            <a:picLocks noChangeAspect="1"/>
          </p:cNvPicPr>
          <p:nvPr/>
        </p:nvPicPr>
        <p:blipFill rotWithShape="1">
          <a:blip r:embed="rId3"/>
          <a:srcRect r="12379"/>
          <a:stretch/>
        </p:blipFill>
        <p:spPr>
          <a:xfrm>
            <a:off x="0" y="0"/>
            <a:ext cx="7992974" cy="6601152"/>
          </a:xfrm>
          <a:prstGeom prst="rect">
            <a:avLst/>
          </a:prstGeom>
        </p:spPr>
      </p:pic>
      <p:cxnSp>
        <p:nvCxnSpPr>
          <p:cNvPr id="5" name="Straight Arrow Connector 4">
            <a:extLst>
              <a:ext uri="{FF2B5EF4-FFF2-40B4-BE49-F238E27FC236}">
                <a16:creationId xmlns:a16="http://schemas.microsoft.com/office/drawing/2014/main" id="{8D110583-BFDD-4A55-8340-5EBF0CA76A93}"/>
              </a:ext>
            </a:extLst>
          </p:cNvPr>
          <p:cNvCxnSpPr>
            <a:cxnSpLocks/>
          </p:cNvCxnSpPr>
          <p:nvPr/>
        </p:nvCxnSpPr>
        <p:spPr>
          <a:xfrm>
            <a:off x="3551603" y="2679332"/>
            <a:ext cx="2218531" cy="84296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8E5BBF2-1BC5-4E28-AEB4-34874CC45268}"/>
              </a:ext>
            </a:extLst>
          </p:cNvPr>
          <p:cNvCxnSpPr>
            <a:cxnSpLocks/>
          </p:cNvCxnSpPr>
          <p:nvPr/>
        </p:nvCxnSpPr>
        <p:spPr>
          <a:xfrm flipH="1" flipV="1">
            <a:off x="2291128" y="1293002"/>
            <a:ext cx="1260476" cy="138633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947B5A9-FD6A-409F-9DAB-551471C03DC4}"/>
              </a:ext>
            </a:extLst>
          </p:cNvPr>
          <p:cNvCxnSpPr>
            <a:cxnSpLocks/>
          </p:cNvCxnSpPr>
          <p:nvPr/>
        </p:nvCxnSpPr>
        <p:spPr>
          <a:xfrm flipV="1">
            <a:off x="3551603" y="1264545"/>
            <a:ext cx="2099878" cy="141478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34" name="Oval 33">
            <a:extLst>
              <a:ext uri="{FF2B5EF4-FFF2-40B4-BE49-F238E27FC236}">
                <a16:creationId xmlns:a16="http://schemas.microsoft.com/office/drawing/2014/main" id="{9F0E1B13-BB99-4D40-A464-26C9560D2B69}"/>
              </a:ext>
            </a:extLst>
          </p:cNvPr>
          <p:cNvSpPr/>
          <p:nvPr/>
        </p:nvSpPr>
        <p:spPr>
          <a:xfrm>
            <a:off x="2022870" y="4454344"/>
            <a:ext cx="152400" cy="142875"/>
          </a:xfrm>
          <a:prstGeom prst="ellipse">
            <a:avLst/>
          </a:prstGeom>
          <a:solidFill>
            <a:srgbClr val="450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02A35C37-A0E6-4593-A526-796A54CFBA0D}"/>
              </a:ext>
            </a:extLst>
          </p:cNvPr>
          <p:cNvSpPr/>
          <p:nvPr/>
        </p:nvSpPr>
        <p:spPr>
          <a:xfrm>
            <a:off x="1809605" y="5785588"/>
            <a:ext cx="152400" cy="142875"/>
          </a:xfrm>
          <a:prstGeom prst="ellipse">
            <a:avLst/>
          </a:prstGeom>
          <a:solidFill>
            <a:srgbClr val="350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6AE81987-6F78-4FF8-817D-162C112C7F4D}"/>
              </a:ext>
            </a:extLst>
          </p:cNvPr>
          <p:cNvSpPr/>
          <p:nvPr/>
        </p:nvSpPr>
        <p:spPr>
          <a:xfrm>
            <a:off x="2258172" y="3379420"/>
            <a:ext cx="152400" cy="142875"/>
          </a:xfrm>
          <a:prstGeom prst="ellipse">
            <a:avLst/>
          </a:prstGeom>
          <a:solidFill>
            <a:srgbClr val="2D7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5B1DFBD1-B7E2-4746-9880-2418E7B0CE06}"/>
              </a:ext>
            </a:extLst>
          </p:cNvPr>
          <p:cNvSpPr/>
          <p:nvPr/>
        </p:nvSpPr>
        <p:spPr>
          <a:xfrm>
            <a:off x="2376264" y="1875646"/>
            <a:ext cx="152400" cy="142875"/>
          </a:xfrm>
          <a:prstGeom prst="ellipse">
            <a:avLst/>
          </a:prstGeom>
          <a:solidFill>
            <a:srgbClr val="235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3599F0E0-517A-4219-B3F0-81E5DDAA811B}"/>
              </a:ext>
            </a:extLst>
          </p:cNvPr>
          <p:cNvSpPr/>
          <p:nvPr/>
        </p:nvSpPr>
        <p:spPr>
          <a:xfrm>
            <a:off x="3166625" y="735126"/>
            <a:ext cx="152400" cy="142875"/>
          </a:xfrm>
          <a:prstGeom prst="ellipse">
            <a:avLst/>
          </a:prstGeom>
          <a:solidFill>
            <a:srgbClr val="71C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929DD5C0-EAB5-4C66-8068-E63CE55DF58A}"/>
              </a:ext>
            </a:extLst>
          </p:cNvPr>
          <p:cNvSpPr/>
          <p:nvPr/>
        </p:nvSpPr>
        <p:spPr>
          <a:xfrm>
            <a:off x="2830809" y="1509116"/>
            <a:ext cx="152400" cy="142875"/>
          </a:xfrm>
          <a:prstGeom prst="ellipse">
            <a:avLst/>
          </a:prstGeom>
          <a:solidFill>
            <a:srgbClr val="7AD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62739D4E-634A-48D5-9851-F179CD01A73D}"/>
              </a:ext>
            </a:extLst>
          </p:cNvPr>
          <p:cNvSpPr/>
          <p:nvPr/>
        </p:nvSpPr>
        <p:spPr>
          <a:xfrm>
            <a:off x="1137785" y="296125"/>
            <a:ext cx="152400" cy="142875"/>
          </a:xfrm>
          <a:prstGeom prst="ellipse">
            <a:avLst/>
          </a:prstGeom>
          <a:solidFill>
            <a:srgbClr val="279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BE72E7A-0EBD-4C53-9835-9F6FF638EB93}"/>
              </a:ext>
            </a:extLst>
          </p:cNvPr>
          <p:cNvSpPr/>
          <p:nvPr/>
        </p:nvSpPr>
        <p:spPr>
          <a:xfrm>
            <a:off x="4601542" y="2607895"/>
            <a:ext cx="152400" cy="142875"/>
          </a:xfrm>
          <a:prstGeom prst="ellipse">
            <a:avLst/>
          </a:prstGeom>
          <a:solidFill>
            <a:srgbClr val="74C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1C886D69-3F1B-4CD0-AAA7-7DDBBC3ECAF4}"/>
              </a:ext>
            </a:extLst>
          </p:cNvPr>
          <p:cNvSpPr/>
          <p:nvPr/>
        </p:nvSpPr>
        <p:spPr>
          <a:xfrm>
            <a:off x="7496223" y="2260981"/>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CAB1FFBE-7601-484E-87C3-23D8CED0E02C}"/>
              </a:ext>
            </a:extLst>
          </p:cNvPr>
          <p:cNvSpPr/>
          <p:nvPr/>
        </p:nvSpPr>
        <p:spPr>
          <a:xfrm>
            <a:off x="7108030" y="3359546"/>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840A2AF-68EF-4739-8EF7-26F916EB10F2}"/>
              </a:ext>
            </a:extLst>
          </p:cNvPr>
          <p:cNvSpPr txBox="1"/>
          <p:nvPr/>
        </p:nvSpPr>
        <p:spPr>
          <a:xfrm>
            <a:off x="3112124" y="4143144"/>
            <a:ext cx="1239443" cy="646331"/>
          </a:xfrm>
          <a:prstGeom prst="rect">
            <a:avLst/>
          </a:prstGeom>
          <a:solidFill>
            <a:schemeClr val="bg1"/>
          </a:solidFill>
        </p:spPr>
        <p:txBody>
          <a:bodyPr wrap="none" rtlCol="0">
            <a:spAutoFit/>
          </a:bodyPr>
          <a:lstStyle/>
          <a:p>
            <a:pPr algn="ctr"/>
            <a:r>
              <a:rPr lang="en-US" sz="1200" dirty="0">
                <a:latin typeface="Arial" panose="020B0604020202020204" pitchFamily="34" charset="0"/>
                <a:cs typeface="Arial" panose="020B0604020202020204" pitchFamily="34" charset="0"/>
              </a:rPr>
              <a:t>Channel Shape</a:t>
            </a:r>
          </a:p>
          <a:p>
            <a:pPr algn="ctr"/>
            <a:endParaRPr lang="en-US" sz="1200" dirty="0">
              <a:latin typeface="Arial" panose="020B0604020202020204" pitchFamily="34" charset="0"/>
              <a:cs typeface="Arial" panose="020B0604020202020204" pitchFamily="34" charset="0"/>
            </a:endParaRPr>
          </a:p>
          <a:p>
            <a:pPr algn="ctr"/>
            <a:endParaRPr lang="en-US" sz="12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0BFA4801-5B74-45C4-BC70-61DDC75924CA}"/>
              </a:ext>
            </a:extLst>
          </p:cNvPr>
          <p:cNvSpPr txBox="1"/>
          <p:nvPr/>
        </p:nvSpPr>
        <p:spPr>
          <a:xfrm>
            <a:off x="5381915" y="4064149"/>
            <a:ext cx="832279" cy="646331"/>
          </a:xfrm>
          <a:prstGeom prst="rect">
            <a:avLst/>
          </a:prstGeom>
          <a:solidFill>
            <a:schemeClr val="bg1"/>
          </a:solidFill>
        </p:spPr>
        <p:txBody>
          <a:bodyPr wrap="none" rtlCol="0">
            <a:spAutoFit/>
          </a:bodyPr>
          <a:lstStyle/>
          <a:p>
            <a:pPr algn="ct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Low Flow</a:t>
            </a:r>
          </a:p>
          <a:p>
            <a:pPr algn="ctr"/>
            <a:r>
              <a:rPr lang="en-US" sz="1200" dirty="0">
                <a:latin typeface="Arial" panose="020B0604020202020204" pitchFamily="34" charset="0"/>
                <a:cs typeface="Arial" panose="020B0604020202020204" pitchFamily="34" charset="0"/>
              </a:rPr>
              <a:t>Pulse %</a:t>
            </a:r>
          </a:p>
        </p:txBody>
      </p:sp>
      <p:sp>
        <p:nvSpPr>
          <p:cNvPr id="50" name="TextBox 49">
            <a:extLst>
              <a:ext uri="{FF2B5EF4-FFF2-40B4-BE49-F238E27FC236}">
                <a16:creationId xmlns:a16="http://schemas.microsoft.com/office/drawing/2014/main" id="{EC48C0C1-F3F0-4347-9901-3615F2632073}"/>
              </a:ext>
            </a:extLst>
          </p:cNvPr>
          <p:cNvSpPr txBox="1"/>
          <p:nvPr/>
        </p:nvSpPr>
        <p:spPr>
          <a:xfrm>
            <a:off x="5782073" y="3500447"/>
            <a:ext cx="522900" cy="276999"/>
          </a:xfrm>
          <a:prstGeom prst="rect">
            <a:avLst/>
          </a:prstGeom>
          <a:solidFill>
            <a:schemeClr val="bg1"/>
          </a:solidFill>
        </p:spPr>
        <p:txBody>
          <a:bodyPr wrap="none" rtlCol="0">
            <a:spAutoFit/>
          </a:bodyPr>
          <a:lstStyle/>
          <a:p>
            <a:pPr algn="ctr"/>
            <a:r>
              <a:rPr lang="en-US" sz="1200" dirty="0">
                <a:latin typeface="Arial" panose="020B0604020202020204" pitchFamily="34" charset="0"/>
                <a:cs typeface="Arial" panose="020B0604020202020204" pitchFamily="34" charset="0"/>
              </a:rPr>
              <a:t>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0561ED95-0EFC-484F-8A5E-E7CFC41E570F}"/>
              </a:ext>
            </a:extLst>
          </p:cNvPr>
          <p:cNvSpPr txBox="1"/>
          <p:nvPr/>
        </p:nvSpPr>
        <p:spPr>
          <a:xfrm>
            <a:off x="5651481" y="998747"/>
            <a:ext cx="1019831" cy="276999"/>
          </a:xfrm>
          <a:prstGeom prst="rect">
            <a:avLst/>
          </a:prstGeom>
          <a:solidFill>
            <a:schemeClr val="bg1"/>
          </a:solidFill>
        </p:spPr>
        <p:txBody>
          <a:bodyPr wrap="none" rtlCol="0">
            <a:spAutoFit/>
          </a:bodyPr>
          <a:lstStyle/>
          <a:p>
            <a:pPr algn="ctr"/>
            <a:r>
              <a:rPr lang="en-US" sz="1200" dirty="0">
                <a:latin typeface="Arial" panose="020B0604020202020204" pitchFamily="34" charset="0"/>
                <a:cs typeface="Arial" panose="020B0604020202020204" pitchFamily="34" charset="0"/>
              </a:rPr>
              <a:t>Conductivity</a:t>
            </a:r>
          </a:p>
        </p:txBody>
      </p:sp>
      <p:sp>
        <p:nvSpPr>
          <p:cNvPr id="53" name="TextBox 52">
            <a:extLst>
              <a:ext uri="{FF2B5EF4-FFF2-40B4-BE49-F238E27FC236}">
                <a16:creationId xmlns:a16="http://schemas.microsoft.com/office/drawing/2014/main" id="{64D6EC10-C12E-49A5-921D-B3320BC6BC57}"/>
              </a:ext>
            </a:extLst>
          </p:cNvPr>
          <p:cNvSpPr txBox="1"/>
          <p:nvPr/>
        </p:nvSpPr>
        <p:spPr>
          <a:xfrm>
            <a:off x="1658067" y="814081"/>
            <a:ext cx="917239" cy="461665"/>
          </a:xfrm>
          <a:prstGeom prst="rect">
            <a:avLst/>
          </a:prstGeom>
          <a:solidFill>
            <a:schemeClr val="bg1"/>
          </a:solidFill>
        </p:spPr>
        <p:txBody>
          <a:bodyPr wrap="none" rtlCol="0">
            <a:spAutoFit/>
          </a:bodyPr>
          <a:lstStyle/>
          <a:p>
            <a:pPr algn="ct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Flashiness</a:t>
            </a:r>
          </a:p>
        </p:txBody>
      </p:sp>
      <p:sp>
        <p:nvSpPr>
          <p:cNvPr id="54" name="TextBox 53">
            <a:extLst>
              <a:ext uri="{FF2B5EF4-FFF2-40B4-BE49-F238E27FC236}">
                <a16:creationId xmlns:a16="http://schemas.microsoft.com/office/drawing/2014/main" id="{3C62DB83-3E35-4545-A473-DE91A8AC7125}"/>
              </a:ext>
            </a:extLst>
          </p:cNvPr>
          <p:cNvSpPr txBox="1"/>
          <p:nvPr/>
        </p:nvSpPr>
        <p:spPr>
          <a:xfrm>
            <a:off x="920337" y="4106537"/>
            <a:ext cx="1041668" cy="461665"/>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Precipitation</a:t>
            </a:r>
          </a:p>
        </p:txBody>
      </p:sp>
      <p:sp>
        <p:nvSpPr>
          <p:cNvPr id="4" name="TextBox 3">
            <a:extLst>
              <a:ext uri="{FF2B5EF4-FFF2-40B4-BE49-F238E27FC236}">
                <a16:creationId xmlns:a16="http://schemas.microsoft.com/office/drawing/2014/main" id="{F96E1328-A70C-4176-87F9-5924919E27F6}"/>
              </a:ext>
            </a:extLst>
          </p:cNvPr>
          <p:cNvSpPr txBox="1"/>
          <p:nvPr/>
        </p:nvSpPr>
        <p:spPr>
          <a:xfrm>
            <a:off x="8369300" y="1398636"/>
            <a:ext cx="3657600" cy="224676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Figure 2: </a:t>
            </a:r>
            <a:r>
              <a:rPr lang="en-US" sz="1400" dirty="0">
                <a:latin typeface="Arial" panose="020B0604020202020204" pitchFamily="34" charset="0"/>
                <a:cs typeface="Arial" panose="020B0604020202020204" pitchFamily="34" charset="0"/>
              </a:rPr>
              <a:t>Principal Component Analysis of environmental predictors at 10 sites spanning a precipitation gradient along the Texas Coastal Prairie. Circles representing sample sites are colored based on their annual precipitation. Axes labels include the percentage of variance explained by the first principal component (horizontal axis) and the second principal component (vertical axis).</a:t>
            </a:r>
          </a:p>
        </p:txBody>
      </p:sp>
      <p:sp>
        <p:nvSpPr>
          <p:cNvPr id="32" name="TextBox 31">
            <a:extLst>
              <a:ext uri="{FF2B5EF4-FFF2-40B4-BE49-F238E27FC236}">
                <a16:creationId xmlns:a16="http://schemas.microsoft.com/office/drawing/2014/main" id="{7CA99775-E312-4837-8F12-8CE5CA2E7B13}"/>
              </a:ext>
            </a:extLst>
          </p:cNvPr>
          <p:cNvSpPr txBox="1"/>
          <p:nvPr/>
        </p:nvSpPr>
        <p:spPr>
          <a:xfrm rot="16200000">
            <a:off x="-915637" y="3018248"/>
            <a:ext cx="2788610" cy="369332"/>
          </a:xfrm>
          <a:prstGeom prst="rect">
            <a:avLst/>
          </a:prstGeom>
          <a:solidFill>
            <a:schemeClr val="bg1"/>
          </a:solidFill>
        </p:spPr>
        <p:txBody>
          <a:bodyPr wrap="square" rtlCol="0">
            <a:spAutoFit/>
          </a:bodyPr>
          <a:lstStyle/>
          <a:p>
            <a:pPr algn="ctr"/>
            <a:r>
              <a:rPr lang="en-US" dirty="0"/>
              <a:t>PC1 (23.1%)</a:t>
            </a:r>
          </a:p>
        </p:txBody>
      </p:sp>
      <p:sp>
        <p:nvSpPr>
          <p:cNvPr id="2" name="Rectangle 1">
            <a:extLst>
              <a:ext uri="{FF2B5EF4-FFF2-40B4-BE49-F238E27FC236}">
                <a16:creationId xmlns:a16="http://schemas.microsoft.com/office/drawing/2014/main" id="{EEC5B516-4868-47DE-8C1F-531452F9AA67}"/>
              </a:ext>
            </a:extLst>
          </p:cNvPr>
          <p:cNvSpPr/>
          <p:nvPr/>
        </p:nvSpPr>
        <p:spPr>
          <a:xfrm>
            <a:off x="6670365" y="4823983"/>
            <a:ext cx="1199661" cy="98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Arrow Connector 40">
            <a:extLst>
              <a:ext uri="{FF2B5EF4-FFF2-40B4-BE49-F238E27FC236}">
                <a16:creationId xmlns:a16="http://schemas.microsoft.com/office/drawing/2014/main" id="{6C2B71D6-F720-4D22-BE22-0B52ABBBC230}"/>
              </a:ext>
            </a:extLst>
          </p:cNvPr>
          <p:cNvCxnSpPr>
            <a:cxnSpLocks/>
          </p:cNvCxnSpPr>
          <p:nvPr/>
        </p:nvCxnSpPr>
        <p:spPr>
          <a:xfrm>
            <a:off x="3551604" y="2679332"/>
            <a:ext cx="74773" cy="142720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FA7C8A2F-B387-4FF1-8886-78335D5D787A}"/>
              </a:ext>
            </a:extLst>
          </p:cNvPr>
          <p:cNvCxnSpPr>
            <a:cxnSpLocks/>
          </p:cNvCxnSpPr>
          <p:nvPr/>
        </p:nvCxnSpPr>
        <p:spPr>
          <a:xfrm>
            <a:off x="3551603" y="2679332"/>
            <a:ext cx="1952648" cy="147399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7311ED1A-79A6-48C8-9DA7-49DE320020E8}"/>
              </a:ext>
            </a:extLst>
          </p:cNvPr>
          <p:cNvCxnSpPr>
            <a:cxnSpLocks/>
          </p:cNvCxnSpPr>
          <p:nvPr/>
        </p:nvCxnSpPr>
        <p:spPr>
          <a:xfrm flipH="1">
            <a:off x="1419729" y="2679332"/>
            <a:ext cx="2131875" cy="160972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62" name="Oval 61">
            <a:extLst>
              <a:ext uri="{FF2B5EF4-FFF2-40B4-BE49-F238E27FC236}">
                <a16:creationId xmlns:a16="http://schemas.microsoft.com/office/drawing/2014/main" id="{520645AB-8741-459D-B59A-1A6A8F968B4B}"/>
              </a:ext>
            </a:extLst>
          </p:cNvPr>
          <p:cNvSpPr/>
          <p:nvPr/>
        </p:nvSpPr>
        <p:spPr>
          <a:xfrm>
            <a:off x="7102041" y="3355043"/>
            <a:ext cx="190500" cy="182880"/>
          </a:xfrm>
          <a:prstGeom prst="ellipse">
            <a:avLst/>
          </a:prstGeom>
          <a:solidFill>
            <a:srgbClr val="FDE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BA999175-6D62-4B1B-AB49-E5CB06B65EEE}"/>
              </a:ext>
            </a:extLst>
          </p:cNvPr>
          <p:cNvSpPr/>
          <p:nvPr/>
        </p:nvSpPr>
        <p:spPr>
          <a:xfrm>
            <a:off x="2826116" y="1469111"/>
            <a:ext cx="190500" cy="182880"/>
          </a:xfrm>
          <a:prstGeom prst="ellipse">
            <a:avLst/>
          </a:prstGeom>
          <a:solidFill>
            <a:srgbClr val="7AD1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BC9FD135-AD21-4758-8D6C-E93AB7E855F2}"/>
              </a:ext>
            </a:extLst>
          </p:cNvPr>
          <p:cNvSpPr/>
          <p:nvPr/>
        </p:nvSpPr>
        <p:spPr>
          <a:xfrm>
            <a:off x="4572683" y="2579123"/>
            <a:ext cx="190500" cy="182880"/>
          </a:xfrm>
          <a:prstGeom prst="ellipse">
            <a:avLst/>
          </a:prstGeom>
          <a:solidFill>
            <a:srgbClr val="74C7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626F5844-39BA-410D-97BE-FB3A88273311}"/>
              </a:ext>
            </a:extLst>
          </p:cNvPr>
          <p:cNvSpPr/>
          <p:nvPr/>
        </p:nvSpPr>
        <p:spPr>
          <a:xfrm>
            <a:off x="7477173" y="2240978"/>
            <a:ext cx="190500" cy="182880"/>
          </a:xfrm>
          <a:prstGeom prst="ellipse">
            <a:avLst/>
          </a:prstGeom>
          <a:solidFill>
            <a:srgbClr val="FDE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F075DFB6-CA0B-42F2-889D-5B0808B865D9}"/>
              </a:ext>
            </a:extLst>
          </p:cNvPr>
          <p:cNvPicPr>
            <a:picLocks noChangeAspect="1"/>
          </p:cNvPicPr>
          <p:nvPr/>
        </p:nvPicPr>
        <p:blipFill rotWithShape="1">
          <a:blip r:embed="rId4"/>
          <a:srcRect l="86019" t="38514" b="41633"/>
          <a:stretch/>
        </p:blipFill>
        <p:spPr>
          <a:xfrm>
            <a:off x="6857415" y="4713753"/>
            <a:ext cx="825560" cy="1172242"/>
          </a:xfrm>
          <a:prstGeom prst="rect">
            <a:avLst/>
          </a:prstGeom>
        </p:spPr>
      </p:pic>
      <p:sp>
        <p:nvSpPr>
          <p:cNvPr id="75" name="TextBox 74">
            <a:extLst>
              <a:ext uri="{FF2B5EF4-FFF2-40B4-BE49-F238E27FC236}">
                <a16:creationId xmlns:a16="http://schemas.microsoft.com/office/drawing/2014/main" id="{8351445F-2A2E-422B-BED4-98473C31312A}"/>
              </a:ext>
            </a:extLst>
          </p:cNvPr>
          <p:cNvSpPr txBox="1"/>
          <p:nvPr/>
        </p:nvSpPr>
        <p:spPr>
          <a:xfrm>
            <a:off x="6701307" y="4229760"/>
            <a:ext cx="1116203" cy="523220"/>
          </a:xfrm>
          <a:prstGeom prst="rect">
            <a:avLst/>
          </a:prstGeom>
          <a:noFill/>
        </p:spPr>
        <p:txBody>
          <a:bodyPr wrap="none" rtlCol="0">
            <a:spAutoFit/>
          </a:bodyPr>
          <a:lstStyle/>
          <a:p>
            <a:pPr algn="ctr"/>
            <a:r>
              <a:rPr lang="en-US" sz="1400" dirty="0"/>
              <a:t>Precipitation</a:t>
            </a:r>
          </a:p>
          <a:p>
            <a:pPr algn="ctr"/>
            <a:r>
              <a:rPr lang="en-US" sz="1400" dirty="0"/>
              <a:t>(cm/yr)</a:t>
            </a:r>
          </a:p>
        </p:txBody>
      </p:sp>
      <p:sp>
        <p:nvSpPr>
          <p:cNvPr id="76" name="Rectangle 75">
            <a:extLst>
              <a:ext uri="{FF2B5EF4-FFF2-40B4-BE49-F238E27FC236}">
                <a16:creationId xmlns:a16="http://schemas.microsoft.com/office/drawing/2014/main" id="{B8A3EE9A-86C4-4042-8B16-A3E113A391E6}"/>
              </a:ext>
            </a:extLst>
          </p:cNvPr>
          <p:cNvSpPr/>
          <p:nvPr/>
        </p:nvSpPr>
        <p:spPr>
          <a:xfrm>
            <a:off x="6701307" y="4187372"/>
            <a:ext cx="1116203" cy="174109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C6DA693-55B0-4071-886A-48F9AA7B4542}"/>
              </a:ext>
            </a:extLst>
          </p:cNvPr>
          <p:cNvSpPr/>
          <p:nvPr/>
        </p:nvSpPr>
        <p:spPr>
          <a:xfrm>
            <a:off x="3135313" y="708557"/>
            <a:ext cx="190500" cy="182880"/>
          </a:xfrm>
          <a:prstGeom prst="ellipse">
            <a:avLst/>
          </a:prstGeom>
          <a:solidFill>
            <a:srgbClr val="71CB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D6D93E4-89E8-452A-9736-DF0E08DD8186}"/>
              </a:ext>
            </a:extLst>
          </p:cNvPr>
          <p:cNvSpPr/>
          <p:nvPr/>
        </p:nvSpPr>
        <p:spPr>
          <a:xfrm>
            <a:off x="1118735" y="276122"/>
            <a:ext cx="190500" cy="182880"/>
          </a:xfrm>
          <a:prstGeom prst="ellipse">
            <a:avLst/>
          </a:prstGeom>
          <a:solidFill>
            <a:srgbClr val="279F8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FCCF14E2-DC4D-476E-B772-0B99ADF76085}"/>
              </a:ext>
            </a:extLst>
          </p:cNvPr>
          <p:cNvSpPr/>
          <p:nvPr/>
        </p:nvSpPr>
        <p:spPr>
          <a:xfrm>
            <a:off x="2357214" y="1870791"/>
            <a:ext cx="190500" cy="182880"/>
          </a:xfrm>
          <a:prstGeom prst="ellipse">
            <a:avLst/>
          </a:prstGeom>
          <a:solidFill>
            <a:srgbClr val="235C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8F9CE36A-31BE-453B-9A62-78CB6642441D}"/>
              </a:ext>
            </a:extLst>
          </p:cNvPr>
          <p:cNvSpPr/>
          <p:nvPr/>
        </p:nvSpPr>
        <p:spPr>
          <a:xfrm>
            <a:off x="2229394" y="3339415"/>
            <a:ext cx="190500" cy="182880"/>
          </a:xfrm>
          <a:prstGeom prst="ellipse">
            <a:avLst/>
          </a:prstGeom>
          <a:solidFill>
            <a:srgbClr val="2D748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C3C6A3AB-1614-4D22-896B-2B81478CF071}"/>
              </a:ext>
            </a:extLst>
          </p:cNvPr>
          <p:cNvSpPr/>
          <p:nvPr/>
        </p:nvSpPr>
        <p:spPr>
          <a:xfrm>
            <a:off x="2003820" y="4434341"/>
            <a:ext cx="190500" cy="182880"/>
          </a:xfrm>
          <a:prstGeom prst="ellipse">
            <a:avLst/>
          </a:prstGeom>
          <a:solidFill>
            <a:srgbClr val="45025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264CB404-9B19-4E66-8A12-A296BAF49010}"/>
              </a:ext>
            </a:extLst>
          </p:cNvPr>
          <p:cNvSpPr/>
          <p:nvPr/>
        </p:nvSpPr>
        <p:spPr>
          <a:xfrm>
            <a:off x="1786205" y="5765585"/>
            <a:ext cx="190500" cy="182880"/>
          </a:xfrm>
          <a:prstGeom prst="ellipse">
            <a:avLst/>
          </a:prstGeom>
          <a:solidFill>
            <a:srgbClr val="350A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483B4ECD-59DB-4977-923A-134D0D2ABBEA}"/>
              </a:ext>
            </a:extLst>
          </p:cNvPr>
          <p:cNvSpPr txBox="1"/>
          <p:nvPr/>
        </p:nvSpPr>
        <p:spPr>
          <a:xfrm>
            <a:off x="2957262" y="6365844"/>
            <a:ext cx="2788610" cy="369332"/>
          </a:xfrm>
          <a:prstGeom prst="rect">
            <a:avLst/>
          </a:prstGeom>
          <a:solidFill>
            <a:schemeClr val="bg1"/>
          </a:solidFill>
        </p:spPr>
        <p:txBody>
          <a:bodyPr wrap="square" rtlCol="0">
            <a:spAutoFit/>
          </a:bodyPr>
          <a:lstStyle/>
          <a:p>
            <a:pPr algn="ctr"/>
            <a:r>
              <a:rPr lang="en-US" dirty="0"/>
              <a:t>PC1 (39.7%)</a:t>
            </a:r>
          </a:p>
        </p:txBody>
      </p:sp>
    </p:spTree>
    <p:extLst>
      <p:ext uri="{BB962C8B-B14F-4D97-AF65-F5344CB8AC3E}">
        <p14:creationId xmlns:p14="http://schemas.microsoft.com/office/powerpoint/2010/main" val="2302255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088D2046-0639-42DB-A580-DAAF56EC12BF}"/>
              </a:ext>
            </a:extLst>
          </p:cNvPr>
          <p:cNvPicPr>
            <a:picLocks noChangeAspect="1"/>
          </p:cNvPicPr>
          <p:nvPr/>
        </p:nvPicPr>
        <p:blipFill>
          <a:blip r:embed="rId3"/>
          <a:stretch>
            <a:fillRect/>
          </a:stretch>
        </p:blipFill>
        <p:spPr>
          <a:xfrm>
            <a:off x="6287240" y="0"/>
            <a:ext cx="5904762" cy="5904762"/>
          </a:xfrm>
          <a:prstGeom prst="rect">
            <a:avLst/>
          </a:prstGeom>
        </p:spPr>
      </p:pic>
      <p:sp>
        <p:nvSpPr>
          <p:cNvPr id="32" name="TextBox 31">
            <a:extLst>
              <a:ext uri="{FF2B5EF4-FFF2-40B4-BE49-F238E27FC236}">
                <a16:creationId xmlns:a16="http://schemas.microsoft.com/office/drawing/2014/main" id="{E6B18A04-CAAB-4701-9A9B-69961EE5D159}"/>
              </a:ext>
            </a:extLst>
          </p:cNvPr>
          <p:cNvSpPr txBox="1"/>
          <p:nvPr/>
        </p:nvSpPr>
        <p:spPr>
          <a:xfrm rot="18837374">
            <a:off x="9031842" y="1549467"/>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Channel Shape</a:t>
            </a:r>
          </a:p>
        </p:txBody>
      </p:sp>
      <p:cxnSp>
        <p:nvCxnSpPr>
          <p:cNvPr id="33" name="Straight Arrow Connector 32">
            <a:extLst>
              <a:ext uri="{FF2B5EF4-FFF2-40B4-BE49-F238E27FC236}">
                <a16:creationId xmlns:a16="http://schemas.microsoft.com/office/drawing/2014/main" id="{54DC5478-6E57-4078-A9EE-65D15747E978}"/>
              </a:ext>
            </a:extLst>
          </p:cNvPr>
          <p:cNvCxnSpPr>
            <a:cxnSpLocks/>
          </p:cNvCxnSpPr>
          <p:nvPr/>
        </p:nvCxnSpPr>
        <p:spPr>
          <a:xfrm flipH="1">
            <a:off x="7704321" y="2350294"/>
            <a:ext cx="1459720" cy="48503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8D1769D2-7079-43DD-8664-A6EA979BD49B}"/>
              </a:ext>
            </a:extLst>
          </p:cNvPr>
          <p:cNvCxnSpPr>
            <a:cxnSpLocks/>
          </p:cNvCxnSpPr>
          <p:nvPr/>
        </p:nvCxnSpPr>
        <p:spPr>
          <a:xfrm flipH="1" flipV="1">
            <a:off x="7667123" y="2081212"/>
            <a:ext cx="1496918" cy="26908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C1A512F7-5B03-4C1C-9E49-0EBA6B853851}"/>
              </a:ext>
            </a:extLst>
          </p:cNvPr>
          <p:cNvCxnSpPr>
            <a:cxnSpLocks/>
          </p:cNvCxnSpPr>
          <p:nvPr/>
        </p:nvCxnSpPr>
        <p:spPr>
          <a:xfrm>
            <a:off x="9164041" y="2350294"/>
            <a:ext cx="1205800" cy="91916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22C458AC-D447-4BA1-9096-08A741D8D4E8}"/>
              </a:ext>
            </a:extLst>
          </p:cNvPr>
          <p:cNvCxnSpPr>
            <a:cxnSpLocks/>
          </p:cNvCxnSpPr>
          <p:nvPr/>
        </p:nvCxnSpPr>
        <p:spPr>
          <a:xfrm>
            <a:off x="9164041" y="2350294"/>
            <a:ext cx="1424875" cy="547687"/>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8504655B-4949-4D28-8337-49DCDF525A8D}"/>
              </a:ext>
            </a:extLst>
          </p:cNvPr>
          <p:cNvCxnSpPr>
            <a:cxnSpLocks/>
          </p:cNvCxnSpPr>
          <p:nvPr/>
        </p:nvCxnSpPr>
        <p:spPr>
          <a:xfrm>
            <a:off x="9164041" y="2350294"/>
            <a:ext cx="1477263" cy="37861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4976B5F3-5013-474E-966E-C4988AB61923}"/>
              </a:ext>
            </a:extLst>
          </p:cNvPr>
          <p:cNvCxnSpPr>
            <a:cxnSpLocks/>
          </p:cNvCxnSpPr>
          <p:nvPr/>
        </p:nvCxnSpPr>
        <p:spPr>
          <a:xfrm flipV="1">
            <a:off x="9164041" y="1266827"/>
            <a:ext cx="1041494" cy="10834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86DF5FC6-C78A-4E8A-9FE6-A025E1E74052}"/>
              </a:ext>
            </a:extLst>
          </p:cNvPr>
          <p:cNvSpPr txBox="1"/>
          <p:nvPr/>
        </p:nvSpPr>
        <p:spPr>
          <a:xfrm rot="576161">
            <a:off x="7738008" y="1970245"/>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Precipitation</a:t>
            </a:r>
          </a:p>
        </p:txBody>
      </p:sp>
      <p:sp>
        <p:nvSpPr>
          <p:cNvPr id="40" name="TextBox 39">
            <a:extLst>
              <a:ext uri="{FF2B5EF4-FFF2-40B4-BE49-F238E27FC236}">
                <a16:creationId xmlns:a16="http://schemas.microsoft.com/office/drawing/2014/main" id="{A42F1B2B-66D7-4A95-A1D3-EF141FB7517C}"/>
              </a:ext>
            </a:extLst>
          </p:cNvPr>
          <p:cNvSpPr txBox="1"/>
          <p:nvPr/>
        </p:nvSpPr>
        <p:spPr>
          <a:xfrm rot="762613">
            <a:off x="9551852" y="2369189"/>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Conductivity</a:t>
            </a:r>
          </a:p>
        </p:txBody>
      </p:sp>
      <p:sp>
        <p:nvSpPr>
          <p:cNvPr id="41" name="TextBox 40">
            <a:extLst>
              <a:ext uri="{FF2B5EF4-FFF2-40B4-BE49-F238E27FC236}">
                <a16:creationId xmlns:a16="http://schemas.microsoft.com/office/drawing/2014/main" id="{42ADA173-8579-4921-9B06-4EB68C3F1E52}"/>
              </a:ext>
            </a:extLst>
          </p:cNvPr>
          <p:cNvSpPr txBox="1"/>
          <p:nvPr/>
        </p:nvSpPr>
        <p:spPr>
          <a:xfrm rot="1477261">
            <a:off x="9558908" y="2728366"/>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NH</a:t>
            </a:r>
            <a:r>
              <a:rPr lang="en-US" sz="1100" baseline="-25000" dirty="0">
                <a:latin typeface="Arial" panose="020B0604020202020204" pitchFamily="34" charset="0"/>
                <a:cs typeface="Arial" panose="020B0604020202020204" pitchFamily="34" charset="0"/>
              </a:rPr>
              <a:t>4</a:t>
            </a:r>
            <a:r>
              <a:rPr lang="en-US" sz="1100" baseline="30000" dirty="0">
                <a:latin typeface="Arial" panose="020B0604020202020204" pitchFamily="34" charset="0"/>
                <a:cs typeface="Arial" panose="020B0604020202020204" pitchFamily="34" charset="0"/>
              </a:rPr>
              <a:t>+</a:t>
            </a:r>
          </a:p>
        </p:txBody>
      </p:sp>
      <p:sp>
        <p:nvSpPr>
          <p:cNvPr id="42" name="TextBox 41">
            <a:extLst>
              <a:ext uri="{FF2B5EF4-FFF2-40B4-BE49-F238E27FC236}">
                <a16:creationId xmlns:a16="http://schemas.microsoft.com/office/drawing/2014/main" id="{4811E40E-F61C-4AC8-A2FA-061D4C926DA8}"/>
              </a:ext>
            </a:extLst>
          </p:cNvPr>
          <p:cNvSpPr txBox="1"/>
          <p:nvPr/>
        </p:nvSpPr>
        <p:spPr>
          <a:xfrm rot="20507107">
            <a:off x="7729990" y="2432590"/>
            <a:ext cx="952581"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Flashiness</a:t>
            </a:r>
          </a:p>
        </p:txBody>
      </p:sp>
      <p:sp>
        <p:nvSpPr>
          <p:cNvPr id="43" name="Oval 42">
            <a:extLst>
              <a:ext uri="{FF2B5EF4-FFF2-40B4-BE49-F238E27FC236}">
                <a16:creationId xmlns:a16="http://schemas.microsoft.com/office/drawing/2014/main" id="{2C61F15E-F468-4CAD-9C91-727E3797F8C5}"/>
              </a:ext>
            </a:extLst>
          </p:cNvPr>
          <p:cNvSpPr/>
          <p:nvPr/>
        </p:nvSpPr>
        <p:spPr>
          <a:xfrm>
            <a:off x="7636167" y="4550713"/>
            <a:ext cx="190500" cy="182880"/>
          </a:xfrm>
          <a:prstGeom prst="ellipse">
            <a:avLst/>
          </a:prstGeom>
          <a:solidFill>
            <a:srgbClr val="8DD57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B18C676B-F875-4E24-BEA1-56DF20ABE212}"/>
              </a:ext>
            </a:extLst>
          </p:cNvPr>
          <p:cNvPicPr>
            <a:picLocks noChangeAspect="1"/>
          </p:cNvPicPr>
          <p:nvPr/>
        </p:nvPicPr>
        <p:blipFill rotWithShape="1">
          <a:blip r:embed="rId4"/>
          <a:srcRect l="86019" t="38514" b="41749"/>
          <a:stretch/>
        </p:blipFill>
        <p:spPr>
          <a:xfrm>
            <a:off x="11159374" y="1003088"/>
            <a:ext cx="825560" cy="1165437"/>
          </a:xfrm>
          <a:prstGeom prst="rect">
            <a:avLst/>
          </a:prstGeom>
        </p:spPr>
      </p:pic>
      <p:sp>
        <p:nvSpPr>
          <p:cNvPr id="45" name="TextBox 44">
            <a:extLst>
              <a:ext uri="{FF2B5EF4-FFF2-40B4-BE49-F238E27FC236}">
                <a16:creationId xmlns:a16="http://schemas.microsoft.com/office/drawing/2014/main" id="{C1CF306A-12A7-4851-A823-EBCC940A962A}"/>
              </a:ext>
            </a:extLst>
          </p:cNvPr>
          <p:cNvSpPr txBox="1"/>
          <p:nvPr/>
        </p:nvSpPr>
        <p:spPr>
          <a:xfrm>
            <a:off x="10972264" y="512290"/>
            <a:ext cx="1116203" cy="523220"/>
          </a:xfrm>
          <a:prstGeom prst="rect">
            <a:avLst/>
          </a:prstGeom>
          <a:noFill/>
        </p:spPr>
        <p:txBody>
          <a:bodyPr wrap="none" rtlCol="0">
            <a:spAutoFit/>
          </a:bodyPr>
          <a:lstStyle/>
          <a:p>
            <a:pPr algn="ctr"/>
            <a:r>
              <a:rPr lang="en-US" sz="1400" dirty="0"/>
              <a:t>Precipitation</a:t>
            </a:r>
          </a:p>
          <a:p>
            <a:pPr algn="ctr"/>
            <a:r>
              <a:rPr lang="en-US" sz="1400" dirty="0"/>
              <a:t>(cm/yr)</a:t>
            </a:r>
          </a:p>
        </p:txBody>
      </p:sp>
      <p:sp>
        <p:nvSpPr>
          <p:cNvPr id="46" name="Rectangle 45">
            <a:extLst>
              <a:ext uri="{FF2B5EF4-FFF2-40B4-BE49-F238E27FC236}">
                <a16:creationId xmlns:a16="http://schemas.microsoft.com/office/drawing/2014/main" id="{9E4C14B6-CC26-4542-BBAB-0125C071B77D}"/>
              </a:ext>
            </a:extLst>
          </p:cNvPr>
          <p:cNvSpPr/>
          <p:nvPr/>
        </p:nvSpPr>
        <p:spPr>
          <a:xfrm>
            <a:off x="10972264" y="469902"/>
            <a:ext cx="1116203" cy="17589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20A314A6-9681-4412-8525-F68B485985F6}"/>
              </a:ext>
            </a:extLst>
          </p:cNvPr>
          <p:cNvSpPr/>
          <p:nvPr/>
        </p:nvSpPr>
        <p:spPr>
          <a:xfrm>
            <a:off x="7929061" y="4222280"/>
            <a:ext cx="190500" cy="182880"/>
          </a:xfrm>
          <a:prstGeom prst="ellipse">
            <a:avLst/>
          </a:prstGeom>
          <a:solidFill>
            <a:srgbClr val="5D88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0E5BF76-A3AF-4C5B-B38C-8793918AAAA7}"/>
              </a:ext>
            </a:extLst>
          </p:cNvPr>
          <p:cNvSpPr/>
          <p:nvPr/>
        </p:nvSpPr>
        <p:spPr>
          <a:xfrm>
            <a:off x="8168998" y="2693066"/>
            <a:ext cx="190500" cy="182880"/>
          </a:xfrm>
          <a:prstGeom prst="ellipse">
            <a:avLst/>
          </a:prstGeom>
          <a:solidFill>
            <a:srgbClr val="6B4B8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5ECC28A0-5469-4BC3-99CF-D6938B76B208}"/>
              </a:ext>
            </a:extLst>
          </p:cNvPr>
          <p:cNvSpPr/>
          <p:nvPr/>
        </p:nvSpPr>
        <p:spPr>
          <a:xfrm>
            <a:off x="7922406" y="1763791"/>
            <a:ext cx="190500" cy="182880"/>
          </a:xfrm>
          <a:prstGeom prst="ellipse">
            <a:avLst/>
          </a:prstGeom>
          <a:solidFill>
            <a:srgbClr val="6B4B8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1FC12F7A-529E-416A-8AAE-82CFF0AE08A3}"/>
              </a:ext>
            </a:extLst>
          </p:cNvPr>
          <p:cNvSpPr/>
          <p:nvPr/>
        </p:nvSpPr>
        <p:spPr>
          <a:xfrm>
            <a:off x="8534502" y="1175387"/>
            <a:ext cx="190500" cy="182880"/>
          </a:xfrm>
          <a:prstGeom prst="ellipse">
            <a:avLst/>
          </a:prstGeom>
          <a:solidFill>
            <a:srgbClr val="77C8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5650C499-5BF0-4AD2-B958-0BC911E357D4}"/>
              </a:ext>
            </a:extLst>
          </p:cNvPr>
          <p:cNvSpPr/>
          <p:nvPr/>
        </p:nvSpPr>
        <p:spPr>
          <a:xfrm>
            <a:off x="8534502" y="705329"/>
            <a:ext cx="190500" cy="182880"/>
          </a:xfrm>
          <a:prstGeom prst="ellipse">
            <a:avLst/>
          </a:prstGeom>
          <a:solidFill>
            <a:srgbClr val="52B29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AB0DDE6A-C9C3-42F4-A462-DE5FC90DDE58}"/>
              </a:ext>
            </a:extLst>
          </p:cNvPr>
          <p:cNvSpPr/>
          <p:nvPr/>
        </p:nvSpPr>
        <p:spPr>
          <a:xfrm>
            <a:off x="8832158" y="604312"/>
            <a:ext cx="190500" cy="182880"/>
          </a:xfrm>
          <a:prstGeom prst="ellipse">
            <a:avLst/>
          </a:prstGeom>
          <a:solidFill>
            <a:srgbClr val="5790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4F44CCD5-65C4-44CC-94ED-D276EF4F7F71}"/>
              </a:ext>
            </a:extLst>
          </p:cNvPr>
          <p:cNvSpPr/>
          <p:nvPr/>
        </p:nvSpPr>
        <p:spPr>
          <a:xfrm>
            <a:off x="9709574" y="745513"/>
            <a:ext cx="190500" cy="182880"/>
          </a:xfrm>
          <a:prstGeom prst="ellipse">
            <a:avLst/>
          </a:prstGeom>
          <a:solidFill>
            <a:srgbClr val="97DB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B5C2C92C-2DB0-4128-A64E-D64F0E0BA790}"/>
              </a:ext>
            </a:extLst>
          </p:cNvPr>
          <p:cNvSpPr/>
          <p:nvPr/>
        </p:nvSpPr>
        <p:spPr>
          <a:xfrm>
            <a:off x="11632406" y="2435304"/>
            <a:ext cx="190500" cy="182880"/>
          </a:xfrm>
          <a:prstGeom prst="ellipse">
            <a:avLst/>
          </a:prstGeom>
          <a:solidFill>
            <a:srgbClr val="FDE8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B46C7528-FCEC-4472-8B1D-7022FF361AA7}"/>
              </a:ext>
            </a:extLst>
          </p:cNvPr>
          <p:cNvSpPr/>
          <p:nvPr/>
        </p:nvSpPr>
        <p:spPr>
          <a:xfrm>
            <a:off x="11776575" y="3736090"/>
            <a:ext cx="190500" cy="182880"/>
          </a:xfrm>
          <a:prstGeom prst="ellipse">
            <a:avLst/>
          </a:prstGeom>
          <a:solidFill>
            <a:srgbClr val="FDE8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E1585494-E2E0-4937-A63C-0362FCCBD8C0}"/>
              </a:ext>
            </a:extLst>
          </p:cNvPr>
          <p:cNvSpPr txBox="1"/>
          <p:nvPr/>
        </p:nvSpPr>
        <p:spPr>
          <a:xfrm>
            <a:off x="7048891" y="3729158"/>
            <a:ext cx="88998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C. lutrensis</a:t>
            </a:r>
          </a:p>
        </p:txBody>
      </p:sp>
      <p:sp>
        <p:nvSpPr>
          <p:cNvPr id="57" name="TextBox 56">
            <a:extLst>
              <a:ext uri="{FF2B5EF4-FFF2-40B4-BE49-F238E27FC236}">
                <a16:creationId xmlns:a16="http://schemas.microsoft.com/office/drawing/2014/main" id="{3608EF25-589C-4202-B41C-E9A6C5B6506F}"/>
              </a:ext>
            </a:extLst>
          </p:cNvPr>
          <p:cNvSpPr txBox="1"/>
          <p:nvPr/>
        </p:nvSpPr>
        <p:spPr>
          <a:xfrm>
            <a:off x="8798060" y="784176"/>
            <a:ext cx="930063"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L. cyanellus</a:t>
            </a:r>
          </a:p>
        </p:txBody>
      </p:sp>
      <p:sp>
        <p:nvSpPr>
          <p:cNvPr id="58" name="TextBox 57">
            <a:extLst>
              <a:ext uri="{FF2B5EF4-FFF2-40B4-BE49-F238E27FC236}">
                <a16:creationId xmlns:a16="http://schemas.microsoft.com/office/drawing/2014/main" id="{87D66BCB-2201-4079-8690-747327441429}"/>
              </a:ext>
            </a:extLst>
          </p:cNvPr>
          <p:cNvSpPr txBox="1"/>
          <p:nvPr/>
        </p:nvSpPr>
        <p:spPr>
          <a:xfrm rot="19935235">
            <a:off x="7027966" y="592380"/>
            <a:ext cx="944489"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L. megalotis</a:t>
            </a:r>
          </a:p>
        </p:txBody>
      </p:sp>
      <p:sp>
        <p:nvSpPr>
          <p:cNvPr id="59" name="TextBox 58">
            <a:extLst>
              <a:ext uri="{FF2B5EF4-FFF2-40B4-BE49-F238E27FC236}">
                <a16:creationId xmlns:a16="http://schemas.microsoft.com/office/drawing/2014/main" id="{D6C878E8-FD80-45D6-BC29-4AF6B3BE0D58}"/>
              </a:ext>
            </a:extLst>
          </p:cNvPr>
          <p:cNvSpPr txBox="1"/>
          <p:nvPr/>
        </p:nvSpPr>
        <p:spPr>
          <a:xfrm rot="19935235">
            <a:off x="7637197" y="602268"/>
            <a:ext cx="1107996"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L. macrochirus</a:t>
            </a:r>
          </a:p>
        </p:txBody>
      </p:sp>
      <p:sp>
        <p:nvSpPr>
          <p:cNvPr id="60" name="TextBox 59">
            <a:extLst>
              <a:ext uri="{FF2B5EF4-FFF2-40B4-BE49-F238E27FC236}">
                <a16:creationId xmlns:a16="http://schemas.microsoft.com/office/drawing/2014/main" id="{D1323CFA-C2CA-4480-9CEA-5FA4EDD0F0BB}"/>
              </a:ext>
            </a:extLst>
          </p:cNvPr>
          <p:cNvSpPr txBox="1"/>
          <p:nvPr/>
        </p:nvSpPr>
        <p:spPr>
          <a:xfrm>
            <a:off x="10812711" y="3081057"/>
            <a:ext cx="883575"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P. latipinna</a:t>
            </a:r>
          </a:p>
        </p:txBody>
      </p:sp>
      <p:sp>
        <p:nvSpPr>
          <p:cNvPr id="61" name="TextBox 60">
            <a:extLst>
              <a:ext uri="{FF2B5EF4-FFF2-40B4-BE49-F238E27FC236}">
                <a16:creationId xmlns:a16="http://schemas.microsoft.com/office/drawing/2014/main" id="{E134AC9E-E1B6-48BF-BEC8-2B71EFC1AC31}"/>
              </a:ext>
            </a:extLst>
          </p:cNvPr>
          <p:cNvSpPr txBox="1"/>
          <p:nvPr/>
        </p:nvSpPr>
        <p:spPr>
          <a:xfrm>
            <a:off x="9719522" y="4047126"/>
            <a:ext cx="99097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T. maculatus</a:t>
            </a:r>
          </a:p>
        </p:txBody>
      </p:sp>
      <p:sp>
        <p:nvSpPr>
          <p:cNvPr id="62" name="TextBox 61">
            <a:extLst>
              <a:ext uri="{FF2B5EF4-FFF2-40B4-BE49-F238E27FC236}">
                <a16:creationId xmlns:a16="http://schemas.microsoft.com/office/drawing/2014/main" id="{1F9AE41B-EE29-4567-B4CA-06BAF15FE2C8}"/>
              </a:ext>
            </a:extLst>
          </p:cNvPr>
          <p:cNvSpPr txBox="1"/>
          <p:nvPr/>
        </p:nvSpPr>
        <p:spPr>
          <a:xfrm>
            <a:off x="6995431" y="3004906"/>
            <a:ext cx="85792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A. amierus</a:t>
            </a:r>
          </a:p>
        </p:txBody>
      </p:sp>
      <p:sp>
        <p:nvSpPr>
          <p:cNvPr id="63" name="TextBox 62">
            <a:extLst>
              <a:ext uri="{FF2B5EF4-FFF2-40B4-BE49-F238E27FC236}">
                <a16:creationId xmlns:a16="http://schemas.microsoft.com/office/drawing/2014/main" id="{E084FF8B-83D0-4C1B-95DA-B720E9DA10F5}"/>
              </a:ext>
            </a:extLst>
          </p:cNvPr>
          <p:cNvSpPr txBox="1"/>
          <p:nvPr/>
        </p:nvSpPr>
        <p:spPr>
          <a:xfrm>
            <a:off x="9271336" y="4607173"/>
            <a:ext cx="750526"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P. vigilax</a:t>
            </a:r>
          </a:p>
        </p:txBody>
      </p:sp>
      <p:sp>
        <p:nvSpPr>
          <p:cNvPr id="64" name="TextBox 63">
            <a:extLst>
              <a:ext uri="{FF2B5EF4-FFF2-40B4-BE49-F238E27FC236}">
                <a16:creationId xmlns:a16="http://schemas.microsoft.com/office/drawing/2014/main" id="{C5C9255C-1B13-4E9E-BD23-547235A126B0}"/>
              </a:ext>
            </a:extLst>
          </p:cNvPr>
          <p:cNvSpPr txBox="1"/>
          <p:nvPr/>
        </p:nvSpPr>
        <p:spPr>
          <a:xfrm>
            <a:off x="10220279" y="1816689"/>
            <a:ext cx="739305"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G. affinis</a:t>
            </a:r>
          </a:p>
        </p:txBody>
      </p:sp>
      <p:cxnSp>
        <p:nvCxnSpPr>
          <p:cNvPr id="65" name="Straight Connector 64">
            <a:extLst>
              <a:ext uri="{FF2B5EF4-FFF2-40B4-BE49-F238E27FC236}">
                <a16:creationId xmlns:a16="http://schemas.microsoft.com/office/drawing/2014/main" id="{B0D40308-C71D-4E9F-94BD-742A6B424B0B}"/>
              </a:ext>
            </a:extLst>
          </p:cNvPr>
          <p:cNvCxnSpPr>
            <a:cxnSpLocks/>
          </p:cNvCxnSpPr>
          <p:nvPr/>
        </p:nvCxnSpPr>
        <p:spPr>
          <a:xfrm flipV="1">
            <a:off x="7328824" y="4104037"/>
            <a:ext cx="138776" cy="6295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B412E30-0AC0-4231-8CD9-E2E2990DB6A6}"/>
              </a:ext>
            </a:extLst>
          </p:cNvPr>
          <p:cNvCxnSpPr>
            <a:cxnSpLocks/>
          </p:cNvCxnSpPr>
          <p:nvPr/>
        </p:nvCxnSpPr>
        <p:spPr>
          <a:xfrm flipV="1">
            <a:off x="8202992" y="2559391"/>
            <a:ext cx="814970" cy="8109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F5567C4-15C4-4187-AFBD-9E08F605C343}"/>
              </a:ext>
            </a:extLst>
          </p:cNvPr>
          <p:cNvCxnSpPr>
            <a:cxnSpLocks/>
          </p:cNvCxnSpPr>
          <p:nvPr/>
        </p:nvCxnSpPr>
        <p:spPr>
          <a:xfrm flipV="1">
            <a:off x="8947609" y="2809876"/>
            <a:ext cx="139437" cy="15880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AC9C9F6-7A97-4A56-A3B9-DA364E669E61}"/>
              </a:ext>
            </a:extLst>
          </p:cNvPr>
          <p:cNvCxnSpPr>
            <a:cxnSpLocks/>
          </p:cNvCxnSpPr>
          <p:nvPr/>
        </p:nvCxnSpPr>
        <p:spPr>
          <a:xfrm flipH="1" flipV="1">
            <a:off x="9083858" y="2484836"/>
            <a:ext cx="770831" cy="12697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1150662-07ED-4918-AEB8-1E1CB8756890}"/>
              </a:ext>
            </a:extLst>
          </p:cNvPr>
          <p:cNvCxnSpPr>
            <a:cxnSpLocks/>
          </p:cNvCxnSpPr>
          <p:nvPr/>
        </p:nvCxnSpPr>
        <p:spPr>
          <a:xfrm flipV="1">
            <a:off x="11200553" y="3347857"/>
            <a:ext cx="622353" cy="19076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EB2C617-C919-4294-A7A0-CF67574754F1}"/>
              </a:ext>
            </a:extLst>
          </p:cNvPr>
          <p:cNvCxnSpPr>
            <a:cxnSpLocks/>
          </p:cNvCxnSpPr>
          <p:nvPr/>
        </p:nvCxnSpPr>
        <p:spPr>
          <a:xfrm flipH="1">
            <a:off x="10461714" y="1266827"/>
            <a:ext cx="104674" cy="4300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5F1309-E350-45D7-8F6D-6975A2480BD4}"/>
              </a:ext>
            </a:extLst>
          </p:cNvPr>
          <p:cNvCxnSpPr>
            <a:cxnSpLocks/>
          </p:cNvCxnSpPr>
          <p:nvPr/>
        </p:nvCxnSpPr>
        <p:spPr>
          <a:xfrm flipV="1">
            <a:off x="8927408" y="1170651"/>
            <a:ext cx="442146" cy="21028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5FB285-3DE9-4AAE-B783-F0AAEE8E3CC8}"/>
              </a:ext>
            </a:extLst>
          </p:cNvPr>
          <p:cNvCxnSpPr>
            <a:cxnSpLocks/>
          </p:cNvCxnSpPr>
          <p:nvPr/>
        </p:nvCxnSpPr>
        <p:spPr>
          <a:xfrm flipV="1">
            <a:off x="7861001" y="1154391"/>
            <a:ext cx="187649" cy="25777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F207899-081B-4DC0-A5FC-C779DA8060D9}"/>
              </a:ext>
            </a:extLst>
          </p:cNvPr>
          <p:cNvCxnSpPr>
            <a:cxnSpLocks/>
          </p:cNvCxnSpPr>
          <p:nvPr/>
        </p:nvCxnSpPr>
        <p:spPr>
          <a:xfrm flipV="1">
            <a:off x="7291117" y="1184946"/>
            <a:ext cx="0" cy="28237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14B41C3-10EA-4BC0-B1F4-E48F602D8AC6}"/>
              </a:ext>
            </a:extLst>
          </p:cNvPr>
          <p:cNvSpPr txBox="1"/>
          <p:nvPr/>
        </p:nvSpPr>
        <p:spPr>
          <a:xfrm rot="2381292">
            <a:off x="8983142" y="2757739"/>
            <a:ext cx="143447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Low Flow Pulse %</a:t>
            </a:r>
          </a:p>
        </p:txBody>
      </p:sp>
      <p:pic>
        <p:nvPicPr>
          <p:cNvPr id="75" name="Picture 74">
            <a:extLst>
              <a:ext uri="{FF2B5EF4-FFF2-40B4-BE49-F238E27FC236}">
                <a16:creationId xmlns:a16="http://schemas.microsoft.com/office/drawing/2014/main" id="{D2A8433D-1931-41D9-BA8F-B94F08350EF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25" b="89725" l="6690" r="91667">
                        <a14:foregroundMark x1="9272" y1="50642" x2="10094" y2="58349"/>
                        <a14:foregroundMark x1="90141" y1="34312" x2="90376" y2="43853"/>
                        <a14:foregroundMark x1="90376" y1="43853" x2="90141" y2="44587"/>
                        <a14:foregroundMark x1="91197" y1="55780" x2="90610" y2="66972"/>
                        <a14:foregroundMark x1="40023" y1="87890" x2="47887" y2="89174"/>
                        <a14:foregroundMark x1="47887" y1="89174" x2="47535" y2="86606"/>
                        <a14:foregroundMark x1="90610" y1="34312" x2="91784" y2="41468"/>
                        <a14:foregroundMark x1="91197" y1="55229" x2="91901" y2="66789"/>
                        <a14:foregroundMark x1="91901" y1="66789" x2="91432" y2="68257"/>
                        <a14:foregroundMark x1="8451" y1="50092" x2="9859" y2="60550"/>
                        <a14:foregroundMark x1="9859" y1="60550" x2="13380" y2="61835"/>
                        <a14:foregroundMark x1="8451" y1="50642" x2="6690" y2="59633"/>
                        <a14:foregroundMark x1="6690" y1="59633" x2="11737" y2="62569"/>
                      </a14:backgroundRemoval>
                    </a14:imgEffect>
                  </a14:imgLayer>
                </a14:imgProps>
              </a:ext>
            </a:extLst>
          </a:blip>
          <a:stretch>
            <a:fillRect/>
          </a:stretch>
        </p:blipFill>
        <p:spPr>
          <a:xfrm>
            <a:off x="7854731" y="794380"/>
            <a:ext cx="789865" cy="505254"/>
          </a:xfrm>
          <a:prstGeom prst="rect">
            <a:avLst/>
          </a:prstGeom>
        </p:spPr>
      </p:pic>
      <p:pic>
        <p:nvPicPr>
          <p:cNvPr id="76" name="Picture 75" descr="A close up of a fish&#10;&#10;Description automatically generated">
            <a:extLst>
              <a:ext uri="{FF2B5EF4-FFF2-40B4-BE49-F238E27FC236}">
                <a16:creationId xmlns:a16="http://schemas.microsoft.com/office/drawing/2014/main" id="{7052726A-F949-4D23-89DA-7D819E22F22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4" b="87500" l="3654" r="97692">
                        <a14:foregroundMark x1="64808" y1="13793" x2="58846" y2="18534"/>
                        <a14:foregroundMark x1="58846" y1="18534" x2="59231" y2="19397"/>
                        <a14:foregroundMark x1="67500" y1="12069" x2="61731" y2="9914"/>
                        <a14:foregroundMark x1="61731" y1="9914" x2="55962" y2="11207"/>
                        <a14:foregroundMark x1="55962" y1="11207" x2="57115" y2="15948"/>
                        <a14:foregroundMark x1="8654" y1="31466" x2="3654" y2="39655"/>
                        <a14:foregroundMark x1="3654" y1="39655" x2="3077" y2="54741"/>
                        <a14:foregroundMark x1="3077" y1="54741" x2="7692" y2="64224"/>
                        <a14:foregroundMark x1="7692" y1="64224" x2="10769" y2="66379"/>
                        <a14:foregroundMark x1="7885" y1="32328" x2="3654" y2="56897"/>
                        <a14:foregroundMark x1="3654" y1="56897" x2="4038" y2="67672"/>
                        <a14:foregroundMark x1="56346" y1="72845" x2="49615" y2="79310"/>
                        <a14:foregroundMark x1="49615" y1="79310" x2="49231" y2="75431"/>
                        <a14:foregroundMark x1="49231" y1="73707" x2="49231" y2="72414"/>
                        <a14:foregroundMark x1="88269" y1="50000" x2="92885" y2="62069"/>
                        <a14:foregroundMark x1="92885" y1="62069" x2="84423" y2="68534"/>
                        <a14:foregroundMark x1="84423" y1="68534" x2="82692" y2="68103"/>
                        <a14:foregroundMark x1="93654" y1="68966" x2="88269" y2="83190"/>
                        <a14:foregroundMark x1="88269" y1="83190" x2="87885" y2="83190"/>
                        <a14:foregroundMark x1="92885" y1="69397" x2="92692" y2="85345"/>
                        <a14:foregroundMark x1="91346" y1="68966" x2="84808" y2="83621"/>
                        <a14:foregroundMark x1="85000" y1="69828" x2="73077" y2="79741"/>
                        <a14:foregroundMark x1="93846" y1="55603" x2="96346" y2="39224"/>
                        <a14:foregroundMark x1="96346" y1="39224" x2="96923" y2="37500"/>
                        <a14:foregroundMark x1="90192" y1="53879" x2="96923" y2="37069"/>
                        <a14:foregroundMark x1="95962" y1="48276" x2="97692" y2="35345"/>
                        <a14:foregroundMark x1="97692" y1="35345" x2="97692" y2="35345"/>
                      </a14:backgroundRemoval>
                    </a14:imgEffect>
                  </a14:imgLayer>
                </a14:imgProps>
              </a:ext>
              <a:ext uri="{28A0092B-C50C-407E-A947-70E740481C1C}">
                <a14:useLocalDpi xmlns:a14="http://schemas.microsoft.com/office/drawing/2010/main" val="0"/>
              </a:ext>
            </a:extLst>
          </a:blip>
          <a:stretch>
            <a:fillRect/>
          </a:stretch>
        </p:blipFill>
        <p:spPr>
          <a:xfrm flipH="1">
            <a:off x="7519305" y="3100987"/>
            <a:ext cx="1389718" cy="620028"/>
          </a:xfrm>
          <a:prstGeom prst="rect">
            <a:avLst/>
          </a:prstGeom>
        </p:spPr>
      </p:pic>
      <p:pic>
        <p:nvPicPr>
          <p:cNvPr id="77" name="Picture 76" descr="A close up of a fish&#10;&#10;Description automatically generated">
            <a:extLst>
              <a:ext uri="{FF2B5EF4-FFF2-40B4-BE49-F238E27FC236}">
                <a16:creationId xmlns:a16="http://schemas.microsoft.com/office/drawing/2014/main" id="{F5BBCAFA-46F8-464C-91E8-D9620B8543A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119" b="89970" l="8500" r="94875">
                        <a14:foregroundMark x1="8500" y1="49848" x2="10875" y2="57447"/>
                        <a14:foregroundMark x1="89000" y1="30395" x2="90125" y2="42553"/>
                        <a14:foregroundMark x1="89000" y1="62614" x2="91625" y2="79027"/>
                        <a14:foregroundMark x1="91625" y1="79027" x2="87500" y2="72644"/>
                        <a14:foregroundMark x1="90125" y1="29787" x2="92250" y2="37690"/>
                        <a14:foregroundMark x1="88375" y1="73252" x2="94625" y2="75684"/>
                        <a14:foregroundMark x1="94625" y1="75684" x2="94875" y2="73860"/>
                      </a14:backgroundRemoval>
                    </a14:imgEffect>
                  </a14:imgLayer>
                </a14:imgProps>
              </a:ext>
              <a:ext uri="{28A0092B-C50C-407E-A947-70E740481C1C}">
                <a14:useLocalDpi xmlns:a14="http://schemas.microsoft.com/office/drawing/2010/main" val="0"/>
              </a:ext>
            </a:extLst>
          </a:blip>
          <a:stretch>
            <a:fillRect/>
          </a:stretch>
        </p:blipFill>
        <p:spPr>
          <a:xfrm>
            <a:off x="8470075" y="4184475"/>
            <a:ext cx="1150497" cy="473142"/>
          </a:xfrm>
          <a:prstGeom prst="rect">
            <a:avLst/>
          </a:prstGeom>
        </p:spPr>
      </p:pic>
      <p:pic>
        <p:nvPicPr>
          <p:cNvPr id="78" name="Picture 77">
            <a:extLst>
              <a:ext uri="{FF2B5EF4-FFF2-40B4-BE49-F238E27FC236}">
                <a16:creationId xmlns:a16="http://schemas.microsoft.com/office/drawing/2014/main" id="{744C6FDC-F57A-47D4-AF12-D99887F98F9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93" b="91007" l="5124" r="94700">
                        <a14:foregroundMark x1="91166" y1="49640" x2="91166" y2="49640"/>
                        <a14:foregroundMark x1="95053" y1="66906" x2="95053" y2="66906"/>
                        <a14:foregroundMark x1="6714" y1="60791" x2="6714" y2="60791"/>
                        <a14:foregroundMark x1="5124" y1="34892" x2="5124" y2="34892"/>
                        <a14:foregroundMark x1="35159" y1="8993" x2="35159" y2="8993"/>
                        <a14:foregroundMark x1="57597" y1="91007" x2="57597" y2="91007"/>
                      </a14:backgroundRemoval>
                    </a14:imgEffect>
                  </a14:imgLayer>
                </a14:imgProps>
              </a:ext>
            </a:extLst>
          </a:blip>
          <a:stretch>
            <a:fillRect/>
          </a:stretch>
        </p:blipFill>
        <p:spPr>
          <a:xfrm flipH="1">
            <a:off x="8974098" y="969992"/>
            <a:ext cx="891203" cy="437729"/>
          </a:xfrm>
          <a:prstGeom prst="rect">
            <a:avLst/>
          </a:prstGeom>
        </p:spPr>
      </p:pic>
      <p:pic>
        <p:nvPicPr>
          <p:cNvPr id="79" name="Picture 78">
            <a:extLst>
              <a:ext uri="{FF2B5EF4-FFF2-40B4-BE49-F238E27FC236}">
                <a16:creationId xmlns:a16="http://schemas.microsoft.com/office/drawing/2014/main" id="{D29E4756-E464-4F9E-9A24-B0DE784344FC}"/>
              </a:ext>
            </a:extLst>
          </p:cNvPr>
          <p:cNvPicPr>
            <a:picLocks noChangeAspect="1"/>
          </p:cNvPicPr>
          <p:nvPr/>
        </p:nvPicPr>
        <p:blipFill>
          <a:blip r:embed="rId13"/>
          <a:stretch>
            <a:fillRect/>
          </a:stretch>
        </p:blipFill>
        <p:spPr>
          <a:xfrm>
            <a:off x="7075322" y="3957493"/>
            <a:ext cx="877582" cy="473265"/>
          </a:xfrm>
          <a:prstGeom prst="rect">
            <a:avLst/>
          </a:prstGeom>
        </p:spPr>
      </p:pic>
      <p:pic>
        <p:nvPicPr>
          <p:cNvPr id="80" name="Picture 79" descr="A close up of a fish&#10;&#10;Description automatically generated">
            <a:extLst>
              <a:ext uri="{FF2B5EF4-FFF2-40B4-BE49-F238E27FC236}">
                <a16:creationId xmlns:a16="http://schemas.microsoft.com/office/drawing/2014/main" id="{C9198416-ED78-4A7F-88E9-464EC17BB17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7510" b="91107" l="7000" r="96250">
                        <a14:foregroundMark x1="91500" y1="30830" x2="92375" y2="53755"/>
                        <a14:foregroundMark x1="92375" y1="53755" x2="85750" y2="61265"/>
                        <a14:foregroundMark x1="85750" y1="61265" x2="85125" y2="58696"/>
                        <a14:foregroundMark x1="62500" y1="9684" x2="52750" y2="7312"/>
                        <a14:foregroundMark x1="52750" y1="7312" x2="41375" y2="7510"/>
                        <a14:foregroundMark x1="41375" y1="7510" x2="39125" y2="9091"/>
                        <a14:foregroundMark x1="8625" y1="38735" x2="7250" y2="48419"/>
                        <a14:foregroundMark x1="7250" y1="48419" x2="9250" y2="59091"/>
                        <a14:foregroundMark x1="37125" y1="87747" x2="44000" y2="91107"/>
                        <a14:foregroundMark x1="44000" y1="91107" x2="66000" y2="89328"/>
                        <a14:foregroundMark x1="66000" y1="89328" x2="81875" y2="80040"/>
                        <a14:foregroundMark x1="81875" y1="80040" x2="83000" y2="78656"/>
                        <a14:foregroundMark x1="95000" y1="37945" x2="93250" y2="61858"/>
                        <a14:foregroundMark x1="93250" y1="61858" x2="86000" y2="66601"/>
                        <a14:foregroundMark x1="96250" y1="39723" x2="95000" y2="54941"/>
                      </a14:backgroundRemoval>
                    </a14:imgEffect>
                  </a14:imgLayer>
                </a14:imgProps>
              </a:ext>
              <a:ext uri="{28A0092B-C50C-407E-A947-70E740481C1C}">
                <a14:useLocalDpi xmlns:a14="http://schemas.microsoft.com/office/drawing/2010/main" val="0"/>
              </a:ext>
            </a:extLst>
          </a:blip>
          <a:stretch>
            <a:fillRect/>
          </a:stretch>
        </p:blipFill>
        <p:spPr>
          <a:xfrm flipH="1">
            <a:off x="9512528" y="3525925"/>
            <a:ext cx="875125" cy="553517"/>
          </a:xfrm>
          <a:prstGeom prst="rect">
            <a:avLst/>
          </a:prstGeom>
        </p:spPr>
      </p:pic>
      <p:pic>
        <p:nvPicPr>
          <p:cNvPr id="81" name="Picture 80" descr="A close up of a fish&#10;&#10;Description automatically generated">
            <a:extLst>
              <a:ext uri="{FF2B5EF4-FFF2-40B4-BE49-F238E27FC236}">
                <a16:creationId xmlns:a16="http://schemas.microsoft.com/office/drawing/2014/main" id="{661373F5-3D8F-4FC8-BE87-8F635F0C7EF0}"/>
              </a:ext>
            </a:extLst>
          </p:cNvPr>
          <p:cNvPicPr>
            <a:picLocks noChangeAspect="1"/>
          </p:cNvPicPr>
          <p:nvPr/>
        </p:nvPicPr>
        <p:blipFill rotWithShape="1">
          <a:blip r:embed="rId16">
            <a:clrChange>
              <a:clrFrom>
                <a:srgbClr val="0000AA"/>
              </a:clrFrom>
              <a:clrTo>
                <a:srgbClr val="0000AA">
                  <a:alpha val="0"/>
                </a:srgbClr>
              </a:clrTo>
            </a:clrChange>
            <a:extLst>
              <a:ext uri="{BEBA8EAE-BF5A-486C-A8C5-ECC9F3942E4B}">
                <a14:imgProps xmlns:a14="http://schemas.microsoft.com/office/drawing/2010/main">
                  <a14:imgLayer r:embed="rId17">
                    <a14:imgEffect>
                      <a14:backgroundRemoval t="24375" b="64375" l="13594" r="84063">
                        <a14:foregroundMark x1="16875" y1="45833" x2="19063" y2="48542"/>
                        <a14:foregroundMark x1="13594" y1="46458" x2="13594" y2="46458"/>
                        <a14:foregroundMark x1="83125" y1="38125" x2="84063" y2="55833"/>
                        <a14:foregroundMark x1="84063" y1="55833" x2="82344" y2="60625"/>
                        <a14:foregroundMark x1="54844" y1="24583" x2="49688" y2="24375"/>
                      </a14:backgroundRemoval>
                    </a14:imgEffect>
                  </a14:imgLayer>
                </a14:imgProps>
              </a:ext>
              <a:ext uri="{28A0092B-C50C-407E-A947-70E740481C1C}">
                <a14:useLocalDpi xmlns:a14="http://schemas.microsoft.com/office/drawing/2010/main" val="0"/>
              </a:ext>
            </a:extLst>
          </a:blip>
          <a:srcRect l="9193" t="19355" r="9516" b="30322"/>
          <a:stretch/>
        </p:blipFill>
        <p:spPr>
          <a:xfrm>
            <a:off x="10705552" y="3282015"/>
            <a:ext cx="1107148" cy="514033"/>
          </a:xfrm>
          <a:prstGeom prst="rect">
            <a:avLst/>
          </a:prstGeom>
        </p:spPr>
      </p:pic>
      <p:pic>
        <p:nvPicPr>
          <p:cNvPr id="82" name="Picture 81" descr="A close up of a fish&#10;&#10;Description automatically generated">
            <a:extLst>
              <a:ext uri="{FF2B5EF4-FFF2-40B4-BE49-F238E27FC236}">
                <a16:creationId xmlns:a16="http://schemas.microsoft.com/office/drawing/2014/main" id="{31A45B13-F304-4A8D-B8D2-C9EEF8A0AB81}"/>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19844" b="60469" l="10551" r="86284">
                        <a14:foregroundMark x1="17233" y1="37813" x2="19461" y2="45938"/>
                        <a14:foregroundMark x1="19461" y1="45938" x2="19461" y2="45938"/>
                        <a14:foregroundMark x1="21923" y1="37813" x2="16061" y2="38594"/>
                        <a14:foregroundMark x1="16061" y1="38594" x2="18171" y2="45469"/>
                        <a14:foregroundMark x1="11489" y1="41875" x2="11489" y2="41875"/>
                        <a14:foregroundMark x1="84760" y1="33125" x2="86284" y2="48125"/>
                        <a14:foregroundMark x1="86284" y1="48125" x2="84525" y2="49844"/>
                        <a14:foregroundMark x1="10668" y1="40000" x2="10668" y2="40000"/>
                        <a14:foregroundMark x1="61430" y1="19844" x2="61430" y2="19844"/>
                      </a14:backgroundRemoval>
                    </a14:imgEffect>
                  </a14:imgLayer>
                </a14:imgProps>
              </a:ext>
              <a:ext uri="{28A0092B-C50C-407E-A947-70E740481C1C}">
                <a14:useLocalDpi xmlns:a14="http://schemas.microsoft.com/office/drawing/2010/main" val="0"/>
              </a:ext>
            </a:extLst>
          </a:blip>
          <a:srcRect l="7260" t="15335" r="6711" b="34350"/>
          <a:stretch/>
        </p:blipFill>
        <p:spPr>
          <a:xfrm>
            <a:off x="10068898" y="1493370"/>
            <a:ext cx="927599" cy="407048"/>
          </a:xfrm>
          <a:prstGeom prst="rect">
            <a:avLst/>
          </a:prstGeom>
        </p:spPr>
      </p:pic>
      <p:pic>
        <p:nvPicPr>
          <p:cNvPr id="83" name="Picture 82">
            <a:extLst>
              <a:ext uri="{FF2B5EF4-FFF2-40B4-BE49-F238E27FC236}">
                <a16:creationId xmlns:a16="http://schemas.microsoft.com/office/drawing/2014/main" id="{AB9A32A0-FBAC-42BB-BB87-7446ED23970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201" b="89831" l="3438" r="95000">
                        <a14:foregroundMark x1="7031" y1="52542" x2="7031" y2="52542"/>
                        <a14:foregroundMark x1="3438" y1="52542" x2="3438" y2="52542"/>
                        <a14:foregroundMark x1="94531" y1="32930" x2="94531" y2="32930"/>
                        <a14:foregroundMark x1="95000" y1="62470" x2="95000" y2="62470"/>
                      </a14:backgroundRemoval>
                    </a14:imgEffect>
                  </a14:imgLayer>
                </a14:imgProps>
              </a:ext>
            </a:extLst>
          </a:blip>
          <a:stretch>
            <a:fillRect/>
          </a:stretch>
        </p:blipFill>
        <p:spPr>
          <a:xfrm>
            <a:off x="7067492" y="907714"/>
            <a:ext cx="704452" cy="454592"/>
          </a:xfrm>
          <a:prstGeom prst="rect">
            <a:avLst/>
          </a:prstGeom>
        </p:spPr>
      </p:pic>
      <p:sp>
        <p:nvSpPr>
          <p:cNvPr id="86" name="TextBox 85">
            <a:extLst>
              <a:ext uri="{FF2B5EF4-FFF2-40B4-BE49-F238E27FC236}">
                <a16:creationId xmlns:a16="http://schemas.microsoft.com/office/drawing/2014/main" id="{EFE453E6-C9E7-4084-8CED-3F2F6276998A}"/>
              </a:ext>
            </a:extLst>
          </p:cNvPr>
          <p:cNvSpPr txBox="1"/>
          <p:nvPr/>
        </p:nvSpPr>
        <p:spPr>
          <a:xfrm>
            <a:off x="194691" y="15001"/>
            <a:ext cx="370614" cy="461665"/>
          </a:xfrm>
          <a:prstGeom prst="rect">
            <a:avLst/>
          </a:prstGeom>
          <a:noFill/>
        </p:spPr>
        <p:txBody>
          <a:bodyPr wrap="none" rtlCol="0">
            <a:spAutoFit/>
          </a:bodyPr>
          <a:lstStyle/>
          <a:p>
            <a:r>
              <a:rPr lang="en-US" sz="2400" b="1" dirty="0"/>
              <a:t>A</a:t>
            </a:r>
          </a:p>
        </p:txBody>
      </p:sp>
      <p:sp>
        <p:nvSpPr>
          <p:cNvPr id="87" name="TextBox 86">
            <a:extLst>
              <a:ext uri="{FF2B5EF4-FFF2-40B4-BE49-F238E27FC236}">
                <a16:creationId xmlns:a16="http://schemas.microsoft.com/office/drawing/2014/main" id="{EAB6AAF5-F2E5-4793-81BC-43DBEAAC5F9D}"/>
              </a:ext>
            </a:extLst>
          </p:cNvPr>
          <p:cNvSpPr txBox="1"/>
          <p:nvPr/>
        </p:nvSpPr>
        <p:spPr>
          <a:xfrm>
            <a:off x="6974456" y="53000"/>
            <a:ext cx="370614" cy="461665"/>
          </a:xfrm>
          <a:prstGeom prst="rect">
            <a:avLst/>
          </a:prstGeom>
          <a:noFill/>
        </p:spPr>
        <p:txBody>
          <a:bodyPr wrap="none" rtlCol="0">
            <a:spAutoFit/>
          </a:bodyPr>
          <a:lstStyle/>
          <a:p>
            <a:r>
              <a:rPr lang="en-US" sz="2400" b="1" dirty="0"/>
              <a:t>B</a:t>
            </a:r>
          </a:p>
        </p:txBody>
      </p:sp>
      <p:sp>
        <p:nvSpPr>
          <p:cNvPr id="89" name="TextBox 88">
            <a:extLst>
              <a:ext uri="{FF2B5EF4-FFF2-40B4-BE49-F238E27FC236}">
                <a16:creationId xmlns:a16="http://schemas.microsoft.com/office/drawing/2014/main" id="{109EE4AE-753C-49D9-A8D6-BE620BF8BBE6}"/>
              </a:ext>
            </a:extLst>
          </p:cNvPr>
          <p:cNvSpPr txBox="1"/>
          <p:nvPr/>
        </p:nvSpPr>
        <p:spPr>
          <a:xfrm>
            <a:off x="3419" y="5955439"/>
            <a:ext cx="1218858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Figure 3.</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 Fish diversity plotted against annual precipitation (cm/yr) (</a:t>
            </a:r>
            <a:r>
              <a:rPr lang="en-US" sz="1400" b="1" dirty="0">
                <a:latin typeface="Arial" panose="020B0604020202020204" pitchFamily="34" charset="0"/>
                <a:cs typeface="Arial" panose="020B0604020202020204" pitchFamily="34" charset="0"/>
              </a:rPr>
              <a:t>B</a:t>
            </a:r>
            <a:r>
              <a:rPr lang="en-US" sz="1400" dirty="0">
                <a:latin typeface="Arial" panose="020B0604020202020204" pitchFamily="34" charset="0"/>
                <a:cs typeface="Arial" panose="020B0604020202020204" pitchFamily="34" charset="0"/>
              </a:rPr>
              <a:t>) Fish community ordination using Hellinger transformation and redundancy analysis. Axes labels display the proportion of the variance explained as a percentage. Sites are represented by circles colored by annual precipitation indicated in the legend. Species are represented by red crosses, with species labels and reference images added to outer members. Environmental variables are shown in arrows and the significant ones are presented in red.</a:t>
            </a:r>
            <a:endParaRPr lang="en-US" sz="1400" dirty="0"/>
          </a:p>
        </p:txBody>
      </p:sp>
      <p:sp>
        <p:nvSpPr>
          <p:cNvPr id="92" name="Oval 91">
            <a:extLst>
              <a:ext uri="{FF2B5EF4-FFF2-40B4-BE49-F238E27FC236}">
                <a16:creationId xmlns:a16="http://schemas.microsoft.com/office/drawing/2014/main" id="{AF336E13-BA61-41B4-B564-3A563CC8F85A}"/>
              </a:ext>
            </a:extLst>
          </p:cNvPr>
          <p:cNvSpPr/>
          <p:nvPr/>
        </p:nvSpPr>
        <p:spPr>
          <a:xfrm>
            <a:off x="5043614" y="2618184"/>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8DAD9C67-1502-4D4E-B549-CFB4F0DE1453}"/>
              </a:ext>
            </a:extLst>
          </p:cNvPr>
          <p:cNvSpPr/>
          <p:nvPr/>
        </p:nvSpPr>
        <p:spPr>
          <a:xfrm>
            <a:off x="5333497" y="2228850"/>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65FC5732-9092-457F-821B-38464EA04D48}"/>
              </a:ext>
            </a:extLst>
          </p:cNvPr>
          <p:cNvSpPr/>
          <p:nvPr/>
        </p:nvSpPr>
        <p:spPr>
          <a:xfrm>
            <a:off x="3900614" y="1868038"/>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FF2BD437-1E67-4065-9336-A13A8B0CBDDB}"/>
              </a:ext>
            </a:extLst>
          </p:cNvPr>
          <p:cNvSpPr/>
          <p:nvPr/>
        </p:nvSpPr>
        <p:spPr>
          <a:xfrm>
            <a:off x="3742175" y="2535316"/>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4C82167D-4A4A-464D-B076-83DA4F0B283D}"/>
              </a:ext>
            </a:extLst>
          </p:cNvPr>
          <p:cNvSpPr/>
          <p:nvPr/>
        </p:nvSpPr>
        <p:spPr>
          <a:xfrm>
            <a:off x="3028396" y="2722165"/>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CFF33B1-42E3-49F4-9390-62671CF8432A}"/>
              </a:ext>
            </a:extLst>
          </p:cNvPr>
          <p:cNvSpPr/>
          <p:nvPr/>
        </p:nvSpPr>
        <p:spPr>
          <a:xfrm>
            <a:off x="2171146" y="3211862"/>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D45B2A1-4B3A-4C57-B59D-8FA4154FAB0B}"/>
              </a:ext>
            </a:extLst>
          </p:cNvPr>
          <p:cNvSpPr/>
          <p:nvPr/>
        </p:nvSpPr>
        <p:spPr>
          <a:xfrm>
            <a:off x="2075896" y="3512483"/>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C4727947-C4CF-43A4-9055-6434FADECE43}"/>
              </a:ext>
            </a:extLst>
          </p:cNvPr>
          <p:cNvSpPr/>
          <p:nvPr/>
        </p:nvSpPr>
        <p:spPr>
          <a:xfrm>
            <a:off x="1234521" y="3807888"/>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79262C7C-7710-4CFD-A814-5383F046D1EF}"/>
              </a:ext>
            </a:extLst>
          </p:cNvPr>
          <p:cNvSpPr/>
          <p:nvPr/>
        </p:nvSpPr>
        <p:spPr>
          <a:xfrm>
            <a:off x="1234521" y="4093035"/>
            <a:ext cx="19050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6313354-7461-4F91-A407-D6F31B011B5F}"/>
              </a:ext>
            </a:extLst>
          </p:cNvPr>
          <p:cNvSpPr/>
          <p:nvPr/>
        </p:nvSpPr>
        <p:spPr>
          <a:xfrm>
            <a:off x="2532829" y="757422"/>
            <a:ext cx="19050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7FB2B59E-E7B3-478C-9749-02F60B837099}"/>
              </a:ext>
            </a:extLst>
          </p:cNvPr>
          <p:cNvCxnSpPr>
            <a:cxnSpLocks/>
          </p:cNvCxnSpPr>
          <p:nvPr/>
        </p:nvCxnSpPr>
        <p:spPr>
          <a:xfrm flipV="1">
            <a:off x="1425021" y="2101050"/>
            <a:ext cx="4015242" cy="1701633"/>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EC47054-5D64-4D32-8967-CB15F8D8DCF4}"/>
              </a:ext>
            </a:extLst>
          </p:cNvPr>
          <p:cNvCxnSpPr/>
          <p:nvPr/>
        </p:nvCxnSpPr>
        <p:spPr>
          <a:xfrm>
            <a:off x="1118107" y="399470"/>
            <a:ext cx="0" cy="4589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8B59B24-7449-48AB-B802-21055DE4A3B6}"/>
              </a:ext>
            </a:extLst>
          </p:cNvPr>
          <p:cNvCxnSpPr>
            <a:cxnSpLocks/>
          </p:cNvCxnSpPr>
          <p:nvPr/>
        </p:nvCxnSpPr>
        <p:spPr>
          <a:xfrm flipH="1">
            <a:off x="1111096" y="4988870"/>
            <a:ext cx="45245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2EC564D0-9891-43B9-A2C3-4FA9F2304C21}"/>
              </a:ext>
            </a:extLst>
          </p:cNvPr>
          <p:cNvSpPr txBox="1"/>
          <p:nvPr/>
        </p:nvSpPr>
        <p:spPr>
          <a:xfrm>
            <a:off x="662183" y="1632023"/>
            <a:ext cx="418704" cy="369332"/>
          </a:xfrm>
          <a:prstGeom prst="rect">
            <a:avLst/>
          </a:prstGeom>
          <a:solidFill>
            <a:schemeClr val="bg1"/>
          </a:solidFill>
        </p:spPr>
        <p:txBody>
          <a:bodyPr wrap="none" rtlCol="0">
            <a:spAutoFit/>
          </a:bodyPr>
          <a:lstStyle/>
          <a:p>
            <a:r>
              <a:rPr lang="en-US" dirty="0"/>
              <a:t>10</a:t>
            </a:r>
          </a:p>
        </p:txBody>
      </p:sp>
      <p:sp>
        <p:nvSpPr>
          <p:cNvPr id="111" name="TextBox 110">
            <a:extLst>
              <a:ext uri="{FF2B5EF4-FFF2-40B4-BE49-F238E27FC236}">
                <a16:creationId xmlns:a16="http://schemas.microsoft.com/office/drawing/2014/main" id="{F2720053-FD21-4F1F-8B4D-0A6623E7D019}"/>
              </a:ext>
            </a:extLst>
          </p:cNvPr>
          <p:cNvSpPr txBox="1"/>
          <p:nvPr/>
        </p:nvSpPr>
        <p:spPr>
          <a:xfrm>
            <a:off x="769474" y="3118636"/>
            <a:ext cx="301686" cy="369332"/>
          </a:xfrm>
          <a:prstGeom prst="rect">
            <a:avLst/>
          </a:prstGeom>
          <a:solidFill>
            <a:schemeClr val="bg1"/>
          </a:solidFill>
        </p:spPr>
        <p:txBody>
          <a:bodyPr wrap="none" rtlCol="0">
            <a:spAutoFit/>
          </a:bodyPr>
          <a:lstStyle/>
          <a:p>
            <a:r>
              <a:rPr lang="en-US" dirty="0"/>
              <a:t>5</a:t>
            </a:r>
          </a:p>
        </p:txBody>
      </p:sp>
      <p:sp>
        <p:nvSpPr>
          <p:cNvPr id="112" name="TextBox 111">
            <a:extLst>
              <a:ext uri="{FF2B5EF4-FFF2-40B4-BE49-F238E27FC236}">
                <a16:creationId xmlns:a16="http://schemas.microsoft.com/office/drawing/2014/main" id="{6CC0BD13-8EFC-4AE3-99CB-5848F2AB3908}"/>
              </a:ext>
            </a:extLst>
          </p:cNvPr>
          <p:cNvSpPr txBox="1"/>
          <p:nvPr/>
        </p:nvSpPr>
        <p:spPr>
          <a:xfrm>
            <a:off x="782897" y="4605249"/>
            <a:ext cx="301686" cy="369332"/>
          </a:xfrm>
          <a:prstGeom prst="rect">
            <a:avLst/>
          </a:prstGeom>
          <a:solidFill>
            <a:schemeClr val="bg1"/>
          </a:solidFill>
        </p:spPr>
        <p:txBody>
          <a:bodyPr wrap="none" rtlCol="0">
            <a:spAutoFit/>
          </a:bodyPr>
          <a:lstStyle/>
          <a:p>
            <a:r>
              <a:rPr lang="en-US" dirty="0"/>
              <a:t>0</a:t>
            </a:r>
          </a:p>
        </p:txBody>
      </p:sp>
      <p:sp>
        <p:nvSpPr>
          <p:cNvPr id="113" name="TextBox 112">
            <a:extLst>
              <a:ext uri="{FF2B5EF4-FFF2-40B4-BE49-F238E27FC236}">
                <a16:creationId xmlns:a16="http://schemas.microsoft.com/office/drawing/2014/main" id="{8B8312C7-6898-4CD5-9785-B885F8424A60}"/>
              </a:ext>
            </a:extLst>
          </p:cNvPr>
          <p:cNvSpPr txBox="1"/>
          <p:nvPr/>
        </p:nvSpPr>
        <p:spPr>
          <a:xfrm>
            <a:off x="2075896" y="5046092"/>
            <a:ext cx="418704" cy="369332"/>
          </a:xfrm>
          <a:prstGeom prst="rect">
            <a:avLst/>
          </a:prstGeom>
          <a:solidFill>
            <a:schemeClr val="bg1"/>
          </a:solidFill>
        </p:spPr>
        <p:txBody>
          <a:bodyPr wrap="none" rtlCol="0">
            <a:spAutoFit/>
          </a:bodyPr>
          <a:lstStyle/>
          <a:p>
            <a:r>
              <a:rPr lang="en-US" dirty="0"/>
              <a:t>80</a:t>
            </a:r>
          </a:p>
        </p:txBody>
      </p:sp>
      <p:sp>
        <p:nvSpPr>
          <p:cNvPr id="114" name="TextBox 113">
            <a:extLst>
              <a:ext uri="{FF2B5EF4-FFF2-40B4-BE49-F238E27FC236}">
                <a16:creationId xmlns:a16="http://schemas.microsoft.com/office/drawing/2014/main" id="{F00E8EC1-8193-4A27-97B1-5381D75B9979}"/>
              </a:ext>
            </a:extLst>
          </p:cNvPr>
          <p:cNvSpPr txBox="1"/>
          <p:nvPr/>
        </p:nvSpPr>
        <p:spPr>
          <a:xfrm>
            <a:off x="3394435" y="5046092"/>
            <a:ext cx="535724" cy="369332"/>
          </a:xfrm>
          <a:prstGeom prst="rect">
            <a:avLst/>
          </a:prstGeom>
          <a:solidFill>
            <a:schemeClr val="bg1"/>
          </a:solidFill>
        </p:spPr>
        <p:txBody>
          <a:bodyPr wrap="none" rtlCol="0">
            <a:spAutoFit/>
          </a:bodyPr>
          <a:lstStyle/>
          <a:p>
            <a:r>
              <a:rPr lang="en-US" dirty="0"/>
              <a:t>100</a:t>
            </a:r>
          </a:p>
        </p:txBody>
      </p:sp>
      <p:sp>
        <p:nvSpPr>
          <p:cNvPr id="115" name="TextBox 114">
            <a:extLst>
              <a:ext uri="{FF2B5EF4-FFF2-40B4-BE49-F238E27FC236}">
                <a16:creationId xmlns:a16="http://schemas.microsoft.com/office/drawing/2014/main" id="{5213CC0A-93BC-455B-BBF7-D02A93D07240}"/>
              </a:ext>
            </a:extLst>
          </p:cNvPr>
          <p:cNvSpPr txBox="1"/>
          <p:nvPr/>
        </p:nvSpPr>
        <p:spPr>
          <a:xfrm>
            <a:off x="4871002" y="5028595"/>
            <a:ext cx="535724" cy="369332"/>
          </a:xfrm>
          <a:prstGeom prst="rect">
            <a:avLst/>
          </a:prstGeom>
          <a:solidFill>
            <a:schemeClr val="bg1"/>
          </a:solidFill>
        </p:spPr>
        <p:txBody>
          <a:bodyPr wrap="none" rtlCol="0">
            <a:spAutoFit/>
          </a:bodyPr>
          <a:lstStyle/>
          <a:p>
            <a:r>
              <a:rPr lang="en-US" dirty="0"/>
              <a:t>120</a:t>
            </a:r>
          </a:p>
        </p:txBody>
      </p:sp>
      <p:sp>
        <p:nvSpPr>
          <p:cNvPr id="116" name="TextBox 115">
            <a:extLst>
              <a:ext uri="{FF2B5EF4-FFF2-40B4-BE49-F238E27FC236}">
                <a16:creationId xmlns:a16="http://schemas.microsoft.com/office/drawing/2014/main" id="{2161D555-AE02-4ABD-BDA5-C269D4A4A58A}"/>
              </a:ext>
            </a:extLst>
          </p:cNvPr>
          <p:cNvSpPr txBox="1"/>
          <p:nvPr/>
        </p:nvSpPr>
        <p:spPr>
          <a:xfrm>
            <a:off x="3015809" y="5311824"/>
            <a:ext cx="1514261" cy="400110"/>
          </a:xfrm>
          <a:prstGeom prst="rect">
            <a:avLst/>
          </a:prstGeom>
          <a:solidFill>
            <a:schemeClr val="bg1"/>
          </a:solidFill>
        </p:spPr>
        <p:txBody>
          <a:bodyPr wrap="none" rtlCol="0">
            <a:spAutoFit/>
          </a:bodyPr>
          <a:lstStyle/>
          <a:p>
            <a:r>
              <a:rPr lang="en-US" sz="2000" dirty="0"/>
              <a:t>Precipitation</a:t>
            </a:r>
          </a:p>
        </p:txBody>
      </p:sp>
      <p:sp>
        <p:nvSpPr>
          <p:cNvPr id="117" name="TextBox 116">
            <a:extLst>
              <a:ext uri="{FF2B5EF4-FFF2-40B4-BE49-F238E27FC236}">
                <a16:creationId xmlns:a16="http://schemas.microsoft.com/office/drawing/2014/main" id="{76D47549-D0C1-44CA-9449-99D76771684D}"/>
              </a:ext>
            </a:extLst>
          </p:cNvPr>
          <p:cNvSpPr txBox="1"/>
          <p:nvPr/>
        </p:nvSpPr>
        <p:spPr>
          <a:xfrm rot="16200000">
            <a:off x="-436710" y="2697926"/>
            <a:ext cx="1928733" cy="400110"/>
          </a:xfrm>
          <a:prstGeom prst="rect">
            <a:avLst/>
          </a:prstGeom>
          <a:solidFill>
            <a:schemeClr val="bg1"/>
          </a:solidFill>
        </p:spPr>
        <p:txBody>
          <a:bodyPr wrap="none" rtlCol="0">
            <a:spAutoFit/>
          </a:bodyPr>
          <a:lstStyle/>
          <a:p>
            <a:r>
              <a:rPr lang="en-US" sz="2000" dirty="0"/>
              <a:t>Species Richness</a:t>
            </a:r>
          </a:p>
        </p:txBody>
      </p:sp>
      <p:cxnSp>
        <p:nvCxnSpPr>
          <p:cNvPr id="119" name="Straight Connector 118">
            <a:extLst>
              <a:ext uri="{FF2B5EF4-FFF2-40B4-BE49-F238E27FC236}">
                <a16:creationId xmlns:a16="http://schemas.microsoft.com/office/drawing/2014/main" id="{BC3D3C19-FBE5-4B0F-AF24-6C5E6D3E72D6}"/>
              </a:ext>
            </a:extLst>
          </p:cNvPr>
          <p:cNvCxnSpPr>
            <a:cxnSpLocks/>
          </p:cNvCxnSpPr>
          <p:nvPr/>
        </p:nvCxnSpPr>
        <p:spPr>
          <a:xfrm flipH="1">
            <a:off x="1076592" y="1816689"/>
            <a:ext cx="41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D87D388-8C7D-4949-9191-6BE07E9F0173}"/>
              </a:ext>
            </a:extLst>
          </p:cNvPr>
          <p:cNvCxnSpPr>
            <a:cxnSpLocks/>
          </p:cNvCxnSpPr>
          <p:nvPr/>
        </p:nvCxnSpPr>
        <p:spPr>
          <a:xfrm flipH="1">
            <a:off x="1076591" y="3303302"/>
            <a:ext cx="41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FF98517-6B81-4527-B1E6-39ECD99F2246}"/>
              </a:ext>
            </a:extLst>
          </p:cNvPr>
          <p:cNvCxnSpPr>
            <a:cxnSpLocks/>
          </p:cNvCxnSpPr>
          <p:nvPr/>
        </p:nvCxnSpPr>
        <p:spPr>
          <a:xfrm flipH="1">
            <a:off x="1076591" y="4789915"/>
            <a:ext cx="41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095FD5A-AAD0-4DF8-AD2C-5C07242A47D1}"/>
              </a:ext>
            </a:extLst>
          </p:cNvPr>
          <p:cNvCxnSpPr>
            <a:cxnSpLocks/>
          </p:cNvCxnSpPr>
          <p:nvPr/>
        </p:nvCxnSpPr>
        <p:spPr>
          <a:xfrm flipV="1">
            <a:off x="2221706" y="4988870"/>
            <a:ext cx="0" cy="39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7FDDD12-71F1-4D64-BF79-8DAB03392B75}"/>
              </a:ext>
            </a:extLst>
          </p:cNvPr>
          <p:cNvCxnSpPr>
            <a:cxnSpLocks/>
          </p:cNvCxnSpPr>
          <p:nvPr/>
        </p:nvCxnSpPr>
        <p:spPr>
          <a:xfrm flipV="1">
            <a:off x="3681413" y="4987640"/>
            <a:ext cx="0" cy="409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1814D39-3F1D-4030-A4B1-973C1367408E}"/>
              </a:ext>
            </a:extLst>
          </p:cNvPr>
          <p:cNvCxnSpPr>
            <a:cxnSpLocks/>
            <a:stCxn id="115" idx="0"/>
          </p:cNvCxnSpPr>
          <p:nvPr/>
        </p:nvCxnSpPr>
        <p:spPr>
          <a:xfrm flipV="1">
            <a:off x="5138864" y="4987641"/>
            <a:ext cx="0" cy="40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F03318EF-0FED-4845-8710-2D8CCD0C57D8}"/>
              </a:ext>
            </a:extLst>
          </p:cNvPr>
          <p:cNvSpPr txBox="1"/>
          <p:nvPr/>
        </p:nvSpPr>
        <p:spPr>
          <a:xfrm>
            <a:off x="3541610" y="3754601"/>
            <a:ext cx="1914307" cy="923330"/>
          </a:xfrm>
          <a:prstGeom prst="rect">
            <a:avLst/>
          </a:prstGeom>
          <a:solidFill>
            <a:schemeClr val="bg1"/>
          </a:solidFill>
          <a:ln>
            <a:solidFill>
              <a:schemeClr val="tx1"/>
            </a:solidFill>
          </a:ln>
        </p:spPr>
        <p:txBody>
          <a:bodyPr wrap="none" rtlCol="0">
            <a:spAutoFit/>
          </a:bodyPr>
          <a:lstStyle/>
          <a:p>
            <a:r>
              <a:rPr lang="en-US" dirty="0"/>
              <a:t>Y = 0.103(x) – 3.75</a:t>
            </a:r>
          </a:p>
          <a:p>
            <a:r>
              <a:rPr lang="en-US" dirty="0"/>
              <a:t>R</a:t>
            </a:r>
            <a:r>
              <a:rPr lang="en-US" baseline="30000" dirty="0"/>
              <a:t>2</a:t>
            </a:r>
            <a:r>
              <a:rPr lang="en-US" dirty="0"/>
              <a:t> = 0.755</a:t>
            </a:r>
          </a:p>
          <a:p>
            <a:r>
              <a:rPr lang="en-US" i="1" dirty="0"/>
              <a:t>p </a:t>
            </a:r>
            <a:r>
              <a:rPr lang="en-US" dirty="0"/>
              <a:t>= 0.002</a:t>
            </a:r>
            <a:endParaRPr lang="en-US" i="1" dirty="0"/>
          </a:p>
        </p:txBody>
      </p:sp>
    </p:spTree>
    <p:extLst>
      <p:ext uri="{BB962C8B-B14F-4D97-AF65-F5344CB8AC3E}">
        <p14:creationId xmlns:p14="http://schemas.microsoft.com/office/powerpoint/2010/main" val="513764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E66A49-ACE5-4161-9CBC-377C26725F98}"/>
              </a:ext>
            </a:extLst>
          </p:cNvPr>
          <p:cNvPicPr>
            <a:picLocks noChangeAspect="1"/>
          </p:cNvPicPr>
          <p:nvPr/>
        </p:nvPicPr>
        <p:blipFill>
          <a:blip r:embed="rId3"/>
          <a:stretch>
            <a:fillRect/>
          </a:stretch>
        </p:blipFill>
        <p:spPr>
          <a:xfrm>
            <a:off x="6287240" y="0"/>
            <a:ext cx="5904762" cy="5904762"/>
          </a:xfrm>
          <a:prstGeom prst="rect">
            <a:avLst/>
          </a:prstGeom>
        </p:spPr>
      </p:pic>
      <p:sp>
        <p:nvSpPr>
          <p:cNvPr id="6" name="TextBox 5">
            <a:extLst>
              <a:ext uri="{FF2B5EF4-FFF2-40B4-BE49-F238E27FC236}">
                <a16:creationId xmlns:a16="http://schemas.microsoft.com/office/drawing/2014/main" id="{AB541A30-FF5E-431D-8681-69AABCC4A360}"/>
              </a:ext>
            </a:extLst>
          </p:cNvPr>
          <p:cNvSpPr txBox="1"/>
          <p:nvPr/>
        </p:nvSpPr>
        <p:spPr>
          <a:xfrm rot="18368417">
            <a:off x="8786391" y="1539451"/>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Channel Shape</a:t>
            </a:r>
          </a:p>
        </p:txBody>
      </p:sp>
      <p:sp>
        <p:nvSpPr>
          <p:cNvPr id="7" name="TextBox 6">
            <a:extLst>
              <a:ext uri="{FF2B5EF4-FFF2-40B4-BE49-F238E27FC236}">
                <a16:creationId xmlns:a16="http://schemas.microsoft.com/office/drawing/2014/main" id="{DC693C76-F55A-4201-A6F3-45EFCE4FB82E}"/>
              </a:ext>
            </a:extLst>
          </p:cNvPr>
          <p:cNvSpPr txBox="1"/>
          <p:nvPr/>
        </p:nvSpPr>
        <p:spPr>
          <a:xfrm rot="2009027">
            <a:off x="6774347" y="2006212"/>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Precipitation</a:t>
            </a:r>
          </a:p>
        </p:txBody>
      </p:sp>
      <p:sp>
        <p:nvSpPr>
          <p:cNvPr id="8" name="TextBox 7">
            <a:extLst>
              <a:ext uri="{FF2B5EF4-FFF2-40B4-BE49-F238E27FC236}">
                <a16:creationId xmlns:a16="http://schemas.microsoft.com/office/drawing/2014/main" id="{80C19421-137D-4118-A24A-00CB9BFA3D5D}"/>
              </a:ext>
            </a:extLst>
          </p:cNvPr>
          <p:cNvSpPr txBox="1"/>
          <p:nvPr/>
        </p:nvSpPr>
        <p:spPr>
          <a:xfrm rot="1592405">
            <a:off x="9096157" y="3159472"/>
            <a:ext cx="124736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Conductivity</a:t>
            </a:r>
          </a:p>
        </p:txBody>
      </p:sp>
      <p:sp>
        <p:nvSpPr>
          <p:cNvPr id="9" name="TextBox 8">
            <a:extLst>
              <a:ext uri="{FF2B5EF4-FFF2-40B4-BE49-F238E27FC236}">
                <a16:creationId xmlns:a16="http://schemas.microsoft.com/office/drawing/2014/main" id="{D80C68C3-1F4C-49DB-B352-2E9CEB4DB57E}"/>
              </a:ext>
            </a:extLst>
          </p:cNvPr>
          <p:cNvSpPr txBox="1"/>
          <p:nvPr/>
        </p:nvSpPr>
        <p:spPr>
          <a:xfrm rot="4210174">
            <a:off x="8288512" y="3894971"/>
            <a:ext cx="124736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6938548F-9B21-4D8D-80E2-ABC83D5FDD3C}"/>
              </a:ext>
            </a:extLst>
          </p:cNvPr>
          <p:cNvSpPr txBox="1"/>
          <p:nvPr/>
        </p:nvSpPr>
        <p:spPr>
          <a:xfrm rot="2106386">
            <a:off x="7215143" y="1801027"/>
            <a:ext cx="952581"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Flashiness</a:t>
            </a:r>
          </a:p>
        </p:txBody>
      </p:sp>
      <p:sp>
        <p:nvSpPr>
          <p:cNvPr id="11" name="Oval 10">
            <a:extLst>
              <a:ext uri="{FF2B5EF4-FFF2-40B4-BE49-F238E27FC236}">
                <a16:creationId xmlns:a16="http://schemas.microsoft.com/office/drawing/2014/main" id="{7F37D5CF-F482-4D63-A1FA-42B30C6C14D5}"/>
              </a:ext>
            </a:extLst>
          </p:cNvPr>
          <p:cNvSpPr/>
          <p:nvPr/>
        </p:nvSpPr>
        <p:spPr>
          <a:xfrm>
            <a:off x="8114409" y="4747215"/>
            <a:ext cx="190500" cy="182880"/>
          </a:xfrm>
          <a:prstGeom prst="ellipse">
            <a:avLst/>
          </a:prstGeom>
          <a:solidFill>
            <a:srgbClr val="FDEC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CB0B602-E1C1-4A19-B02B-F8D15AD206A0}"/>
              </a:ext>
            </a:extLst>
          </p:cNvPr>
          <p:cNvSpPr/>
          <p:nvPr/>
        </p:nvSpPr>
        <p:spPr>
          <a:xfrm>
            <a:off x="7895121" y="4197511"/>
            <a:ext cx="190500" cy="182880"/>
          </a:xfrm>
          <a:prstGeom prst="ellipse">
            <a:avLst/>
          </a:prstGeom>
          <a:solidFill>
            <a:srgbClr val="8DD57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EB899191-72C8-497E-A8BB-A5AE98A4CF55}"/>
              </a:ext>
            </a:extLst>
          </p:cNvPr>
          <p:cNvPicPr>
            <a:picLocks noChangeAspect="1"/>
          </p:cNvPicPr>
          <p:nvPr/>
        </p:nvPicPr>
        <p:blipFill rotWithShape="1">
          <a:blip r:embed="rId4"/>
          <a:srcRect l="86019" t="38514" b="41749"/>
          <a:stretch/>
        </p:blipFill>
        <p:spPr>
          <a:xfrm>
            <a:off x="11160020" y="912027"/>
            <a:ext cx="825560" cy="1165437"/>
          </a:xfrm>
          <a:prstGeom prst="rect">
            <a:avLst/>
          </a:prstGeom>
        </p:spPr>
      </p:pic>
      <p:sp>
        <p:nvSpPr>
          <p:cNvPr id="21" name="TextBox 20">
            <a:extLst>
              <a:ext uri="{FF2B5EF4-FFF2-40B4-BE49-F238E27FC236}">
                <a16:creationId xmlns:a16="http://schemas.microsoft.com/office/drawing/2014/main" id="{C5249E8A-B488-47E1-ADC9-6BAE93B2D5B7}"/>
              </a:ext>
            </a:extLst>
          </p:cNvPr>
          <p:cNvSpPr txBox="1"/>
          <p:nvPr/>
        </p:nvSpPr>
        <p:spPr>
          <a:xfrm>
            <a:off x="10972910" y="421229"/>
            <a:ext cx="1116203" cy="523220"/>
          </a:xfrm>
          <a:prstGeom prst="rect">
            <a:avLst/>
          </a:prstGeom>
          <a:noFill/>
        </p:spPr>
        <p:txBody>
          <a:bodyPr wrap="none" rtlCol="0">
            <a:spAutoFit/>
          </a:bodyPr>
          <a:lstStyle/>
          <a:p>
            <a:pPr algn="ctr"/>
            <a:r>
              <a:rPr lang="en-US" sz="1400" dirty="0"/>
              <a:t>Precipitation</a:t>
            </a:r>
          </a:p>
          <a:p>
            <a:pPr algn="ctr"/>
            <a:r>
              <a:rPr lang="en-US" sz="1400" dirty="0"/>
              <a:t>(cm/yr)</a:t>
            </a:r>
          </a:p>
        </p:txBody>
      </p:sp>
      <p:sp>
        <p:nvSpPr>
          <p:cNvPr id="22" name="Rectangle 21">
            <a:extLst>
              <a:ext uri="{FF2B5EF4-FFF2-40B4-BE49-F238E27FC236}">
                <a16:creationId xmlns:a16="http://schemas.microsoft.com/office/drawing/2014/main" id="{7E4A891A-4C10-49FE-82C3-FF25F888254F}"/>
              </a:ext>
            </a:extLst>
          </p:cNvPr>
          <p:cNvSpPr/>
          <p:nvPr/>
        </p:nvSpPr>
        <p:spPr>
          <a:xfrm>
            <a:off x="10972910" y="378841"/>
            <a:ext cx="1116203" cy="178015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343C95E-0BF7-45D9-9AF2-3E55A2DEA83C}"/>
              </a:ext>
            </a:extLst>
          </p:cNvPr>
          <p:cNvSpPr/>
          <p:nvPr/>
        </p:nvSpPr>
        <p:spPr>
          <a:xfrm>
            <a:off x="7762463" y="4121311"/>
            <a:ext cx="190500" cy="182880"/>
          </a:xfrm>
          <a:prstGeom prst="ellipse">
            <a:avLst/>
          </a:prstGeom>
          <a:solidFill>
            <a:srgbClr val="5D88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2992553-7C45-41F0-A6EB-9769EF73953A}"/>
              </a:ext>
            </a:extLst>
          </p:cNvPr>
          <p:cNvSpPr/>
          <p:nvPr/>
        </p:nvSpPr>
        <p:spPr>
          <a:xfrm>
            <a:off x="8326819" y="3452180"/>
            <a:ext cx="190500" cy="182880"/>
          </a:xfrm>
          <a:prstGeom prst="ellipse">
            <a:avLst/>
          </a:prstGeom>
          <a:solidFill>
            <a:srgbClr val="5790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DF04E40-B650-45EC-98D5-70C8B8A5F6B9}"/>
              </a:ext>
            </a:extLst>
          </p:cNvPr>
          <p:cNvSpPr/>
          <p:nvPr/>
        </p:nvSpPr>
        <p:spPr>
          <a:xfrm>
            <a:off x="9462676" y="2721136"/>
            <a:ext cx="190500" cy="182880"/>
          </a:xfrm>
          <a:prstGeom prst="ellipse">
            <a:avLst/>
          </a:prstGeom>
          <a:solidFill>
            <a:srgbClr val="77C8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C21C547-B412-4CD9-A197-EA964FC14EF7}"/>
              </a:ext>
            </a:extLst>
          </p:cNvPr>
          <p:cNvSpPr/>
          <p:nvPr/>
        </p:nvSpPr>
        <p:spPr>
          <a:xfrm>
            <a:off x="7952963" y="1494745"/>
            <a:ext cx="190500" cy="182880"/>
          </a:xfrm>
          <a:prstGeom prst="ellipse">
            <a:avLst/>
          </a:prstGeom>
          <a:solidFill>
            <a:srgbClr val="52B29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8FA2C1C-E7CC-45E2-BC27-15840052C6BE}"/>
              </a:ext>
            </a:extLst>
          </p:cNvPr>
          <p:cNvSpPr/>
          <p:nvPr/>
        </p:nvSpPr>
        <p:spPr>
          <a:xfrm>
            <a:off x="7170080" y="1507876"/>
            <a:ext cx="190500" cy="182880"/>
          </a:xfrm>
          <a:prstGeom prst="ellipse">
            <a:avLst/>
          </a:prstGeom>
          <a:solidFill>
            <a:srgbClr val="6B4B8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533ACAE-29EE-4BEA-9AFE-22EBB7A3EE88}"/>
              </a:ext>
            </a:extLst>
          </p:cNvPr>
          <p:cNvSpPr/>
          <p:nvPr/>
        </p:nvSpPr>
        <p:spPr>
          <a:xfrm>
            <a:off x="7277100" y="1156459"/>
            <a:ext cx="190500" cy="182880"/>
          </a:xfrm>
          <a:prstGeom prst="ellipse">
            <a:avLst/>
          </a:prstGeom>
          <a:solidFill>
            <a:srgbClr val="69347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E37C409E-7251-4A9F-B153-727BB85ADEBD}"/>
              </a:ext>
            </a:extLst>
          </p:cNvPr>
          <p:cNvSpPr/>
          <p:nvPr/>
        </p:nvSpPr>
        <p:spPr>
          <a:xfrm>
            <a:off x="10458832" y="517946"/>
            <a:ext cx="190500" cy="182880"/>
          </a:xfrm>
          <a:prstGeom prst="ellipse">
            <a:avLst/>
          </a:prstGeom>
          <a:solidFill>
            <a:srgbClr val="95DA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0DBAB67-9BB9-488A-801F-BCE73FBA4CEA}"/>
              </a:ext>
            </a:extLst>
          </p:cNvPr>
          <p:cNvSpPr/>
          <p:nvPr/>
        </p:nvSpPr>
        <p:spPr>
          <a:xfrm>
            <a:off x="11766138" y="3676650"/>
            <a:ext cx="190500" cy="182880"/>
          </a:xfrm>
          <a:prstGeom prst="ellipse">
            <a:avLst/>
          </a:prstGeom>
          <a:solidFill>
            <a:srgbClr val="FDEC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0A6BDAC7-8D9F-4FEC-BDA2-D5656A08B012}"/>
              </a:ext>
            </a:extLst>
          </p:cNvPr>
          <p:cNvCxnSpPr>
            <a:cxnSpLocks/>
          </p:cNvCxnSpPr>
          <p:nvPr/>
        </p:nvCxnSpPr>
        <p:spPr>
          <a:xfrm flipH="1" flipV="1">
            <a:off x="7220355" y="1847752"/>
            <a:ext cx="1502612" cy="992566"/>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D6CD0C7-6CDA-458A-8A98-E3D825B9D590}"/>
              </a:ext>
            </a:extLst>
          </p:cNvPr>
          <p:cNvCxnSpPr>
            <a:cxnSpLocks/>
          </p:cNvCxnSpPr>
          <p:nvPr/>
        </p:nvCxnSpPr>
        <p:spPr>
          <a:xfrm>
            <a:off x="8722967" y="2840318"/>
            <a:ext cx="514307" cy="182683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2F260E44-8B3E-4940-9B0B-0A0671E4FB12}"/>
              </a:ext>
            </a:extLst>
          </p:cNvPr>
          <p:cNvCxnSpPr>
            <a:cxnSpLocks/>
          </p:cNvCxnSpPr>
          <p:nvPr/>
        </p:nvCxnSpPr>
        <p:spPr>
          <a:xfrm>
            <a:off x="8722967" y="2840318"/>
            <a:ext cx="638132" cy="179349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54714A09-EB6B-4EEE-8958-AC7E72B6A367}"/>
              </a:ext>
            </a:extLst>
          </p:cNvPr>
          <p:cNvCxnSpPr>
            <a:cxnSpLocks/>
          </p:cNvCxnSpPr>
          <p:nvPr/>
        </p:nvCxnSpPr>
        <p:spPr>
          <a:xfrm>
            <a:off x="8722967" y="2840318"/>
            <a:ext cx="1588250" cy="898146"/>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BF3E37BB-FAC0-4269-B57C-85CE735E3CEB}"/>
              </a:ext>
            </a:extLst>
          </p:cNvPr>
          <p:cNvCxnSpPr>
            <a:cxnSpLocks/>
          </p:cNvCxnSpPr>
          <p:nvPr/>
        </p:nvCxnSpPr>
        <p:spPr>
          <a:xfrm flipH="1" flipV="1">
            <a:off x="7360581" y="1847752"/>
            <a:ext cx="1373628" cy="99384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232291E4-4CA5-4383-9ED8-41C3265EA342}"/>
              </a:ext>
            </a:extLst>
          </p:cNvPr>
          <p:cNvCxnSpPr>
            <a:cxnSpLocks/>
          </p:cNvCxnSpPr>
          <p:nvPr/>
        </p:nvCxnSpPr>
        <p:spPr>
          <a:xfrm flipV="1">
            <a:off x="8734209" y="1339339"/>
            <a:ext cx="1095591" cy="150098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id="{FADE6C88-D266-4269-A424-32E28E3AE611}"/>
              </a:ext>
            </a:extLst>
          </p:cNvPr>
          <p:cNvSpPr txBox="1"/>
          <p:nvPr/>
        </p:nvSpPr>
        <p:spPr>
          <a:xfrm>
            <a:off x="10787612" y="4151553"/>
            <a:ext cx="1374444"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Bythinia</a:t>
            </a:r>
          </a:p>
        </p:txBody>
      </p:sp>
      <p:sp>
        <p:nvSpPr>
          <p:cNvPr id="66" name="TextBox 65">
            <a:extLst>
              <a:ext uri="{FF2B5EF4-FFF2-40B4-BE49-F238E27FC236}">
                <a16:creationId xmlns:a16="http://schemas.microsoft.com/office/drawing/2014/main" id="{F1DC6B7C-3AC3-4197-9474-261DD9A27855}"/>
              </a:ext>
            </a:extLst>
          </p:cNvPr>
          <p:cNvSpPr txBox="1"/>
          <p:nvPr/>
        </p:nvSpPr>
        <p:spPr>
          <a:xfrm>
            <a:off x="11057569" y="3018538"/>
            <a:ext cx="2063087"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Melanoides</a:t>
            </a:r>
          </a:p>
        </p:txBody>
      </p:sp>
      <p:sp>
        <p:nvSpPr>
          <p:cNvPr id="67" name="TextBox 66">
            <a:extLst>
              <a:ext uri="{FF2B5EF4-FFF2-40B4-BE49-F238E27FC236}">
                <a16:creationId xmlns:a16="http://schemas.microsoft.com/office/drawing/2014/main" id="{1A78DBF7-6F75-4DA1-95FD-16C8CB838C73}"/>
              </a:ext>
            </a:extLst>
          </p:cNvPr>
          <p:cNvSpPr txBox="1"/>
          <p:nvPr/>
        </p:nvSpPr>
        <p:spPr>
          <a:xfrm>
            <a:off x="10305634" y="4580757"/>
            <a:ext cx="766557"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Amnicola</a:t>
            </a:r>
          </a:p>
        </p:txBody>
      </p:sp>
      <p:sp>
        <p:nvSpPr>
          <p:cNvPr id="80" name="TextBox 79">
            <a:extLst>
              <a:ext uri="{FF2B5EF4-FFF2-40B4-BE49-F238E27FC236}">
                <a16:creationId xmlns:a16="http://schemas.microsoft.com/office/drawing/2014/main" id="{964A7232-F009-478C-8703-AB4A23F465DD}"/>
              </a:ext>
            </a:extLst>
          </p:cNvPr>
          <p:cNvSpPr txBox="1"/>
          <p:nvPr/>
        </p:nvSpPr>
        <p:spPr>
          <a:xfrm>
            <a:off x="6983476" y="3743177"/>
            <a:ext cx="1016625" cy="215444"/>
          </a:xfrm>
          <a:prstGeom prst="rect">
            <a:avLst/>
          </a:prstGeom>
          <a:noFill/>
        </p:spPr>
        <p:txBody>
          <a:bodyPr wrap="none" rtlCol="0">
            <a:spAutoFit/>
          </a:bodyPr>
          <a:lstStyle/>
          <a:p>
            <a:r>
              <a:rPr lang="en-US" sz="800" i="1" dirty="0">
                <a:solidFill>
                  <a:schemeClr val="bg2">
                    <a:lumMod val="50000"/>
                  </a:schemeClr>
                </a:solidFill>
                <a:latin typeface="Arial" panose="020B0604020202020204" pitchFamily="34" charset="0"/>
                <a:cs typeface="Arial" panose="020B0604020202020204" pitchFamily="34" charset="0"/>
              </a:rPr>
              <a:t>Cheumatopsyche</a:t>
            </a:r>
          </a:p>
        </p:txBody>
      </p:sp>
      <p:sp>
        <p:nvSpPr>
          <p:cNvPr id="81" name="TextBox 80">
            <a:extLst>
              <a:ext uri="{FF2B5EF4-FFF2-40B4-BE49-F238E27FC236}">
                <a16:creationId xmlns:a16="http://schemas.microsoft.com/office/drawing/2014/main" id="{A2DA079E-CCE6-4D42-B28A-5B2B994D69A7}"/>
              </a:ext>
            </a:extLst>
          </p:cNvPr>
          <p:cNvSpPr txBox="1"/>
          <p:nvPr/>
        </p:nvSpPr>
        <p:spPr>
          <a:xfrm>
            <a:off x="8076796" y="3991260"/>
            <a:ext cx="636713" cy="215444"/>
          </a:xfrm>
          <a:prstGeom prst="rect">
            <a:avLst/>
          </a:prstGeom>
          <a:noFill/>
        </p:spPr>
        <p:txBody>
          <a:bodyPr wrap="none" rtlCol="0">
            <a:spAutoFit/>
          </a:bodyPr>
          <a:lstStyle/>
          <a:p>
            <a:r>
              <a:rPr lang="en-US" sz="800" i="1" dirty="0">
                <a:solidFill>
                  <a:schemeClr val="bg2">
                    <a:lumMod val="50000"/>
                  </a:schemeClr>
                </a:solidFill>
                <a:latin typeface="Arial" panose="020B0604020202020204" pitchFamily="34" charset="0"/>
                <a:cs typeface="Arial" panose="020B0604020202020204" pitchFamily="34" charset="0"/>
              </a:rPr>
              <a:t>Stenelmis</a:t>
            </a:r>
          </a:p>
        </p:txBody>
      </p:sp>
      <p:sp>
        <p:nvSpPr>
          <p:cNvPr id="82" name="TextBox 81">
            <a:extLst>
              <a:ext uri="{FF2B5EF4-FFF2-40B4-BE49-F238E27FC236}">
                <a16:creationId xmlns:a16="http://schemas.microsoft.com/office/drawing/2014/main" id="{6A61EF1C-CB9A-46DA-900A-65E9DEF6E4A2}"/>
              </a:ext>
            </a:extLst>
          </p:cNvPr>
          <p:cNvSpPr txBox="1"/>
          <p:nvPr/>
        </p:nvSpPr>
        <p:spPr>
          <a:xfrm>
            <a:off x="6989842" y="2650035"/>
            <a:ext cx="845103" cy="215444"/>
          </a:xfrm>
          <a:prstGeom prst="rect">
            <a:avLst/>
          </a:prstGeom>
          <a:noFill/>
        </p:spPr>
        <p:txBody>
          <a:bodyPr wrap="none" rtlCol="0">
            <a:spAutoFit/>
          </a:bodyPr>
          <a:lstStyle/>
          <a:p>
            <a:r>
              <a:rPr lang="en-US" sz="800" i="1" dirty="0">
                <a:solidFill>
                  <a:schemeClr val="bg2">
                    <a:lumMod val="50000"/>
                  </a:schemeClr>
                </a:solidFill>
                <a:latin typeface="Arial" panose="020B0604020202020204" pitchFamily="34" charset="0"/>
                <a:cs typeface="Arial" panose="020B0604020202020204" pitchFamily="34" charset="0"/>
              </a:rPr>
              <a:t>Palaemonetes</a:t>
            </a:r>
          </a:p>
        </p:txBody>
      </p:sp>
      <p:sp>
        <p:nvSpPr>
          <p:cNvPr id="83" name="TextBox 82">
            <a:extLst>
              <a:ext uri="{FF2B5EF4-FFF2-40B4-BE49-F238E27FC236}">
                <a16:creationId xmlns:a16="http://schemas.microsoft.com/office/drawing/2014/main" id="{50DFFC25-8B31-4C11-AB1F-0B6A83F29CC9}"/>
              </a:ext>
            </a:extLst>
          </p:cNvPr>
          <p:cNvSpPr txBox="1"/>
          <p:nvPr/>
        </p:nvSpPr>
        <p:spPr>
          <a:xfrm>
            <a:off x="7304588" y="622552"/>
            <a:ext cx="655453"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Caenis</a:t>
            </a:r>
          </a:p>
        </p:txBody>
      </p:sp>
      <p:sp>
        <p:nvSpPr>
          <p:cNvPr id="84" name="TextBox 83">
            <a:extLst>
              <a:ext uri="{FF2B5EF4-FFF2-40B4-BE49-F238E27FC236}">
                <a16:creationId xmlns:a16="http://schemas.microsoft.com/office/drawing/2014/main" id="{67CD492F-FD89-4751-A00C-BAB5A2F021B4}"/>
              </a:ext>
            </a:extLst>
          </p:cNvPr>
          <p:cNvSpPr txBox="1"/>
          <p:nvPr/>
        </p:nvSpPr>
        <p:spPr>
          <a:xfrm>
            <a:off x="9231753" y="445777"/>
            <a:ext cx="976169"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Peltodytes</a:t>
            </a:r>
          </a:p>
        </p:txBody>
      </p:sp>
      <p:sp>
        <p:nvSpPr>
          <p:cNvPr id="85" name="TextBox 84">
            <a:extLst>
              <a:ext uri="{FF2B5EF4-FFF2-40B4-BE49-F238E27FC236}">
                <a16:creationId xmlns:a16="http://schemas.microsoft.com/office/drawing/2014/main" id="{7305D2EB-E219-4B69-AA05-06DA5D140BBD}"/>
              </a:ext>
            </a:extLst>
          </p:cNvPr>
          <p:cNvSpPr txBox="1"/>
          <p:nvPr/>
        </p:nvSpPr>
        <p:spPr>
          <a:xfrm>
            <a:off x="8355123" y="384327"/>
            <a:ext cx="867038" cy="261610"/>
          </a:xfrm>
          <a:prstGeom prst="rect">
            <a:avLst/>
          </a:prstGeom>
          <a:noFill/>
        </p:spPr>
        <p:txBody>
          <a:bodyPr wrap="squar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Hydraena</a:t>
            </a:r>
          </a:p>
        </p:txBody>
      </p:sp>
      <p:sp>
        <p:nvSpPr>
          <p:cNvPr id="87" name="TextBox 86">
            <a:extLst>
              <a:ext uri="{FF2B5EF4-FFF2-40B4-BE49-F238E27FC236}">
                <a16:creationId xmlns:a16="http://schemas.microsoft.com/office/drawing/2014/main" id="{68688CCF-C37D-4A18-BEB4-2CF57C41973F}"/>
              </a:ext>
            </a:extLst>
          </p:cNvPr>
          <p:cNvSpPr txBox="1"/>
          <p:nvPr/>
        </p:nvSpPr>
        <p:spPr>
          <a:xfrm>
            <a:off x="11058899" y="2362666"/>
            <a:ext cx="726481"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Fossaria</a:t>
            </a:r>
          </a:p>
        </p:txBody>
      </p:sp>
      <p:sp>
        <p:nvSpPr>
          <p:cNvPr id="89" name="TextBox 88">
            <a:extLst>
              <a:ext uri="{FF2B5EF4-FFF2-40B4-BE49-F238E27FC236}">
                <a16:creationId xmlns:a16="http://schemas.microsoft.com/office/drawing/2014/main" id="{2894003D-BEED-4AAA-9FB9-A2C6E963BF2E}"/>
              </a:ext>
            </a:extLst>
          </p:cNvPr>
          <p:cNvSpPr txBox="1"/>
          <p:nvPr/>
        </p:nvSpPr>
        <p:spPr>
          <a:xfrm>
            <a:off x="9927120" y="1603144"/>
            <a:ext cx="1010213" cy="261610"/>
          </a:xfrm>
          <a:prstGeom prst="rect">
            <a:avLst/>
          </a:prstGeom>
          <a:noFill/>
        </p:spPr>
        <p:txBody>
          <a:bodyPr wrap="none" rtlCol="0">
            <a:spAutoFit/>
          </a:bodyPr>
          <a:lstStyle/>
          <a:p>
            <a:r>
              <a:rPr lang="en-US" sz="1100" i="1" dirty="0">
                <a:solidFill>
                  <a:schemeClr val="bg2">
                    <a:lumMod val="50000"/>
                  </a:schemeClr>
                </a:solidFill>
                <a:latin typeface="Arial" panose="020B0604020202020204" pitchFamily="34" charset="0"/>
                <a:cs typeface="Arial" panose="020B0604020202020204" pitchFamily="34" charset="0"/>
              </a:rPr>
              <a:t>Biomphalaria</a:t>
            </a:r>
          </a:p>
        </p:txBody>
      </p:sp>
      <p:cxnSp>
        <p:nvCxnSpPr>
          <p:cNvPr id="90" name="Straight Connector 89">
            <a:extLst>
              <a:ext uri="{FF2B5EF4-FFF2-40B4-BE49-F238E27FC236}">
                <a16:creationId xmlns:a16="http://schemas.microsoft.com/office/drawing/2014/main" id="{37CD93BA-7598-48D8-A467-17CDDF68DEC3}"/>
              </a:ext>
            </a:extLst>
          </p:cNvPr>
          <p:cNvCxnSpPr>
            <a:cxnSpLocks/>
          </p:cNvCxnSpPr>
          <p:nvPr/>
        </p:nvCxnSpPr>
        <p:spPr>
          <a:xfrm flipV="1">
            <a:off x="7242885" y="3168754"/>
            <a:ext cx="179581" cy="3492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16728D3-235D-4834-A031-465C1E7F5E31}"/>
              </a:ext>
            </a:extLst>
          </p:cNvPr>
          <p:cNvCxnSpPr>
            <a:cxnSpLocks/>
          </p:cNvCxnSpPr>
          <p:nvPr/>
        </p:nvCxnSpPr>
        <p:spPr>
          <a:xfrm>
            <a:off x="8033367" y="3585549"/>
            <a:ext cx="141745" cy="209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9E90D6B-5ED9-4C3F-85C7-33446D8C41AD}"/>
              </a:ext>
            </a:extLst>
          </p:cNvPr>
          <p:cNvCxnSpPr>
            <a:cxnSpLocks/>
          </p:cNvCxnSpPr>
          <p:nvPr/>
        </p:nvCxnSpPr>
        <p:spPr>
          <a:xfrm flipH="1" flipV="1">
            <a:off x="9114051" y="3806728"/>
            <a:ext cx="809105" cy="79225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F61F4BC-7CCA-41F8-909F-3C2AC03B59CA}"/>
              </a:ext>
            </a:extLst>
          </p:cNvPr>
          <p:cNvSpPr txBox="1"/>
          <p:nvPr/>
        </p:nvSpPr>
        <p:spPr>
          <a:xfrm rot="4120596">
            <a:off x="8482870" y="3700393"/>
            <a:ext cx="147744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Low Flow Pulse %</a:t>
            </a:r>
          </a:p>
        </p:txBody>
      </p:sp>
      <p:cxnSp>
        <p:nvCxnSpPr>
          <p:cNvPr id="100" name="Straight Connector 99">
            <a:extLst>
              <a:ext uri="{FF2B5EF4-FFF2-40B4-BE49-F238E27FC236}">
                <a16:creationId xmlns:a16="http://schemas.microsoft.com/office/drawing/2014/main" id="{0A9DA926-36A1-4849-B4A1-BA7ED869C6E5}"/>
              </a:ext>
            </a:extLst>
          </p:cNvPr>
          <p:cNvCxnSpPr>
            <a:cxnSpLocks/>
          </p:cNvCxnSpPr>
          <p:nvPr/>
        </p:nvCxnSpPr>
        <p:spPr>
          <a:xfrm flipH="1">
            <a:off x="10179953" y="3233392"/>
            <a:ext cx="652691" cy="21817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4864448-FEAA-49BD-9465-BE1BBAC97BB6}"/>
              </a:ext>
            </a:extLst>
          </p:cNvPr>
          <p:cNvCxnSpPr>
            <a:cxnSpLocks/>
          </p:cNvCxnSpPr>
          <p:nvPr/>
        </p:nvCxnSpPr>
        <p:spPr>
          <a:xfrm flipH="1" flipV="1">
            <a:off x="9321575" y="3411458"/>
            <a:ext cx="1129368" cy="7944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2B21964-2B51-437F-B286-EB086B5B394F}"/>
              </a:ext>
            </a:extLst>
          </p:cNvPr>
          <p:cNvCxnSpPr>
            <a:cxnSpLocks/>
          </p:cNvCxnSpPr>
          <p:nvPr/>
        </p:nvCxnSpPr>
        <p:spPr>
          <a:xfrm flipH="1">
            <a:off x="9881577" y="2084425"/>
            <a:ext cx="490668" cy="55310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7DAD81A-1B63-4BFA-89B0-D4A62E39C818}"/>
              </a:ext>
            </a:extLst>
          </p:cNvPr>
          <p:cNvCxnSpPr>
            <a:cxnSpLocks/>
          </p:cNvCxnSpPr>
          <p:nvPr/>
        </p:nvCxnSpPr>
        <p:spPr>
          <a:xfrm flipH="1">
            <a:off x="9703712" y="2635012"/>
            <a:ext cx="1052097" cy="48939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B90C717-ADCD-4306-B489-A799B37055DC}"/>
              </a:ext>
            </a:extLst>
          </p:cNvPr>
          <p:cNvCxnSpPr>
            <a:cxnSpLocks/>
          </p:cNvCxnSpPr>
          <p:nvPr/>
        </p:nvCxnSpPr>
        <p:spPr>
          <a:xfrm flipH="1">
            <a:off x="9078566" y="912027"/>
            <a:ext cx="382915" cy="9783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521ACC0-07B6-44FE-8D05-0859DED0C340}"/>
              </a:ext>
            </a:extLst>
          </p:cNvPr>
          <p:cNvCxnSpPr>
            <a:cxnSpLocks/>
          </p:cNvCxnSpPr>
          <p:nvPr/>
        </p:nvCxnSpPr>
        <p:spPr>
          <a:xfrm>
            <a:off x="8660512" y="944449"/>
            <a:ext cx="268523" cy="12191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D7CD8EA-88A5-49AD-8C30-3F27CB873BA1}"/>
              </a:ext>
            </a:extLst>
          </p:cNvPr>
          <p:cNvCxnSpPr>
            <a:cxnSpLocks/>
          </p:cNvCxnSpPr>
          <p:nvPr/>
        </p:nvCxnSpPr>
        <p:spPr>
          <a:xfrm>
            <a:off x="8004259" y="1149099"/>
            <a:ext cx="552719" cy="66484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22E67A0-D613-49B4-A89F-505B7D9064ED}"/>
              </a:ext>
            </a:extLst>
          </p:cNvPr>
          <p:cNvCxnSpPr>
            <a:cxnSpLocks/>
          </p:cNvCxnSpPr>
          <p:nvPr/>
        </p:nvCxnSpPr>
        <p:spPr>
          <a:xfrm>
            <a:off x="7399115" y="2569591"/>
            <a:ext cx="479586" cy="1035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1" name="Picture 60" descr="A picture containing invertebrate, animal, mollusk&#10;&#10;Description automatically generated">
            <a:extLst>
              <a:ext uri="{FF2B5EF4-FFF2-40B4-BE49-F238E27FC236}">
                <a16:creationId xmlns:a16="http://schemas.microsoft.com/office/drawing/2014/main" id="{A75CCAE6-AE51-427B-893D-F9E1C49D172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90" b="91816" l="5689" r="89671">
                        <a14:foregroundMark x1="9731" y1="35928" x2="5689" y2="56687"/>
                        <a14:foregroundMark x1="5689" y1="56687" x2="12425" y2="65269"/>
                        <a14:foregroundMark x1="12425" y1="65269" x2="16617" y2="67066"/>
                        <a14:foregroundMark x1="30988" y1="5389" x2="26347" y2="10579"/>
                        <a14:foregroundMark x1="33383" y1="5788" x2="25898" y2="10978"/>
                        <a14:foregroundMark x1="25898" y1="10978" x2="26048" y2="16766"/>
                        <a14:foregroundMark x1="36527" y1="91816" x2="54042" y2="86028"/>
                        <a14:foregroundMark x1="54042" y1="86028" x2="56737" y2="79042"/>
                      </a14:backgroundRemoval>
                    </a14:imgEffect>
                  </a14:imgLayer>
                </a14:imgProps>
              </a:ext>
              <a:ext uri="{28A0092B-C50C-407E-A947-70E740481C1C}">
                <a14:useLocalDpi xmlns:a14="http://schemas.microsoft.com/office/drawing/2010/main" val="0"/>
              </a:ext>
            </a:extLst>
          </a:blip>
          <a:stretch>
            <a:fillRect/>
          </a:stretch>
        </p:blipFill>
        <p:spPr>
          <a:xfrm rot="19878170">
            <a:off x="9721005" y="4310965"/>
            <a:ext cx="768037" cy="576028"/>
          </a:xfrm>
          <a:prstGeom prst="rect">
            <a:avLst/>
          </a:prstGeom>
        </p:spPr>
      </p:pic>
      <p:pic>
        <p:nvPicPr>
          <p:cNvPr id="63" name="Picture 62" descr="A picture containing animal, invertebrate, mollusk, sitting&#10;&#10;Description automatically generated">
            <a:extLst>
              <a:ext uri="{FF2B5EF4-FFF2-40B4-BE49-F238E27FC236}">
                <a16:creationId xmlns:a16="http://schemas.microsoft.com/office/drawing/2014/main" id="{87C9A05E-2186-4B58-AB09-A5BEDD48D5D8}"/>
              </a:ext>
            </a:extLst>
          </p:cNvPr>
          <p:cNvPicPr>
            <a:picLocks noChangeAspect="1"/>
          </p:cNvPicPr>
          <p:nvPr/>
        </p:nvPicPr>
        <p:blipFill>
          <a:blip r:embed="rId7">
            <a:clrChange>
              <a:clrFrom>
                <a:srgbClr val="010101"/>
              </a:clrFrom>
              <a:clrTo>
                <a:srgbClr val="010101">
                  <a:alpha val="0"/>
                </a:srgbClr>
              </a:clrTo>
            </a:clrChange>
            <a:extLst>
              <a:ext uri="{BEBA8EAE-BF5A-486C-A8C5-ECC9F3942E4B}">
                <a14:imgProps xmlns:a14="http://schemas.microsoft.com/office/drawing/2010/main">
                  <a14:imgLayer r:embed="rId8">
                    <a14:imgEffect>
                      <a14:backgroundRemoval t="7231" b="93385" l="10000" r="90000">
                        <a14:foregroundMark x1="46154" y1="14462" x2="51846" y2="15538"/>
                        <a14:foregroundMark x1="46154" y1="9077" x2="51846" y2="13692"/>
                        <a14:foregroundMark x1="51846" y1="9077" x2="51846" y2="7231"/>
                        <a14:foregroundMark x1="55538" y1="90462" x2="75231" y2="91385"/>
                        <a14:foregroundMark x1="75231" y1="91385" x2="76000" y2="88308"/>
                        <a14:foregroundMark x1="73846" y1="85846" x2="76000" y2="93077"/>
                        <a14:foregroundMark x1="76769" y1="89692" x2="64154" y2="93385"/>
                      </a14:backgroundRemoval>
                    </a14:imgEffect>
                  </a14:imgLayer>
                </a14:imgProps>
              </a:ext>
              <a:ext uri="{28A0092B-C50C-407E-A947-70E740481C1C}">
                <a14:useLocalDpi xmlns:a14="http://schemas.microsoft.com/office/drawing/2010/main" val="0"/>
              </a:ext>
            </a:extLst>
          </a:blip>
          <a:stretch>
            <a:fillRect/>
          </a:stretch>
        </p:blipFill>
        <p:spPr>
          <a:xfrm rot="19744431">
            <a:off x="10135475" y="3850237"/>
            <a:ext cx="678768" cy="678768"/>
          </a:xfrm>
          <a:prstGeom prst="rect">
            <a:avLst/>
          </a:prstGeom>
        </p:spPr>
      </p:pic>
      <p:pic>
        <p:nvPicPr>
          <p:cNvPr id="65" name="Picture 64" descr="A picture containing sky, animal, banana&#10;&#10;Description automatically generated">
            <a:extLst>
              <a:ext uri="{FF2B5EF4-FFF2-40B4-BE49-F238E27FC236}">
                <a16:creationId xmlns:a16="http://schemas.microsoft.com/office/drawing/2014/main" id="{EE819660-A989-4A6E-960E-6878EF664F8B}"/>
              </a:ext>
            </a:extLst>
          </p:cNvPr>
          <p:cNvPicPr>
            <a:picLocks noChangeAspect="1"/>
          </p:cNvPicPr>
          <p:nvPr/>
        </p:nvPicPr>
        <p:blipFill rotWithShape="1">
          <a:blip r:embed="rId9">
            <a:clrChange>
              <a:clrFrom>
                <a:srgbClr val="DDDDDD"/>
              </a:clrFrom>
              <a:clrTo>
                <a:srgbClr val="DDDDDD">
                  <a:alpha val="0"/>
                </a:srgbClr>
              </a:clrTo>
            </a:clrChange>
            <a:extLst>
              <a:ext uri="{BEBA8EAE-BF5A-486C-A8C5-ECC9F3942E4B}">
                <a14:imgProps xmlns:a14="http://schemas.microsoft.com/office/drawing/2010/main">
                  <a14:imgLayer r:embed="rId10">
                    <a14:imgEffect>
                      <a14:backgroundRemoval t="6923" b="90000" l="18154" r="46769">
                        <a14:foregroundMark x1="31692" y1="6923" x2="31692" y2="6923"/>
                      </a14:backgroundRemoval>
                    </a14:imgEffect>
                  </a14:imgLayer>
                </a14:imgProps>
              </a:ext>
              <a:ext uri="{28A0092B-C50C-407E-A947-70E740481C1C}">
                <a14:useLocalDpi xmlns:a14="http://schemas.microsoft.com/office/drawing/2010/main" val="0"/>
              </a:ext>
            </a:extLst>
          </a:blip>
          <a:srcRect l="14674" r="49633"/>
          <a:stretch/>
        </p:blipFill>
        <p:spPr>
          <a:xfrm rot="17853239">
            <a:off x="10748565" y="2809230"/>
            <a:ext cx="305806" cy="856766"/>
          </a:xfrm>
          <a:prstGeom prst="rect">
            <a:avLst/>
          </a:prstGeom>
        </p:spPr>
      </p:pic>
      <p:pic>
        <p:nvPicPr>
          <p:cNvPr id="68" name="Picture 67" descr="A insect on the ground&#10;&#10;Description automatically generated">
            <a:extLst>
              <a:ext uri="{FF2B5EF4-FFF2-40B4-BE49-F238E27FC236}">
                <a16:creationId xmlns:a16="http://schemas.microsoft.com/office/drawing/2014/main" id="{BFF2128D-6BEE-4386-AA07-AB018C41F21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000" b="98727" l="2118" r="99059">
                        <a14:foregroundMark x1="12235" y1="3455" x2="22000" y2="17091"/>
                        <a14:foregroundMark x1="22000" y1="17091" x2="22000" y2="17091"/>
                        <a14:foregroundMark x1="8118" y1="18545" x2="16941" y2="21818"/>
                        <a14:foregroundMark x1="2235" y1="26182" x2="20000" y2="28000"/>
                        <a14:foregroundMark x1="20000" y1="28000" x2="21647" y2="30182"/>
                        <a14:foregroundMark x1="10706" y1="2000" x2="14118" y2="7818"/>
                        <a14:foregroundMark x1="69412" y1="29636" x2="67529" y2="34000"/>
                        <a14:foregroundMark x1="88588" y1="60182" x2="96471" y2="68364"/>
                        <a14:foregroundMark x1="96471" y1="68364" x2="98118" y2="71455"/>
                        <a14:foregroundMark x1="89882" y1="71455" x2="98824" y2="63636"/>
                        <a14:foregroundMark x1="98824" y1="63636" x2="99059" y2="63091"/>
                        <a14:foregroundMark x1="88000" y1="78182" x2="92353" y2="88909"/>
                        <a14:foregroundMark x1="92353" y1="88909" x2="92353" y2="88909"/>
                        <a14:foregroundMark x1="82941" y1="90364" x2="94941" y2="98727"/>
                        <a14:foregroundMark x1="94941" y1="98727" x2="97059" y2="97636"/>
                        <a14:foregroundMark x1="39882" y1="48000" x2="53412" y2="62727"/>
                        <a14:foregroundMark x1="53412" y1="62727" x2="53765" y2="62727"/>
                        <a14:foregroundMark x1="33294" y1="41273" x2="45529" y2="49091"/>
                        <a14:foregroundMark x1="40588" y1="32545" x2="50118" y2="32909"/>
                        <a14:foregroundMark x1="50118" y1="32909" x2="58706" y2="38182"/>
                        <a14:foregroundMark x1="58706" y1="38182" x2="60706" y2="44182"/>
                        <a14:foregroundMark x1="38941" y1="29636" x2="50000" y2="30545"/>
                        <a14:foregroundMark x1="38706" y1="30545" x2="34941" y2="34909"/>
                        <a14:foregroundMark x1="35529" y1="41273" x2="45294" y2="52000"/>
                        <a14:foregroundMark x1="34235" y1="44182" x2="49059" y2="54364"/>
                      </a14:backgroundRemoval>
                    </a14:imgEffect>
                  </a14:imgLayer>
                </a14:imgProps>
              </a:ext>
              <a:ext uri="{28A0092B-C50C-407E-A947-70E740481C1C}">
                <a14:useLocalDpi xmlns:a14="http://schemas.microsoft.com/office/drawing/2010/main" val="0"/>
              </a:ext>
            </a:extLst>
          </a:blip>
          <a:stretch>
            <a:fillRect/>
          </a:stretch>
        </p:blipFill>
        <p:spPr>
          <a:xfrm>
            <a:off x="7467786" y="829869"/>
            <a:ext cx="821831" cy="531773"/>
          </a:xfrm>
          <a:prstGeom prst="rect">
            <a:avLst/>
          </a:prstGeom>
        </p:spPr>
      </p:pic>
      <p:pic>
        <p:nvPicPr>
          <p:cNvPr id="69" name="Picture 68" descr="A close up of a lobster&#10;&#10;Description automatically generated">
            <a:extLst>
              <a:ext uri="{FF2B5EF4-FFF2-40B4-BE49-F238E27FC236}">
                <a16:creationId xmlns:a16="http://schemas.microsoft.com/office/drawing/2014/main" id="{17E91D60-7C65-481D-9C53-3040A6117430}"/>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5514" b="92732" l="5708" r="97374">
                        <a14:foregroundMark x1="10046" y1="61153" x2="5708" y2="75188"/>
                        <a14:foregroundMark x1="5708" y1="75188" x2="11872" y2="62406"/>
                        <a14:foregroundMark x1="11872" y1="62406" x2="11986" y2="60902"/>
                        <a14:foregroundMark x1="55822" y1="59649" x2="61872" y2="73684"/>
                        <a14:foregroundMark x1="61872" y1="73684" x2="57991" y2="83960"/>
                        <a14:foregroundMark x1="59589" y1="56391" x2="66553" y2="69424"/>
                        <a14:foregroundMark x1="66553" y1="69424" x2="64840" y2="86717"/>
                        <a14:foregroundMark x1="64840" y1="86717" x2="64726" y2="85213"/>
                        <a14:foregroundMark x1="63584" y1="56391" x2="70434" y2="68421"/>
                        <a14:foregroundMark x1="70434" y1="68421" x2="69064" y2="82456"/>
                        <a14:foregroundMark x1="65982" y1="52882" x2="84132" y2="61153"/>
                        <a14:foregroundMark x1="84132" y1="61153" x2="94977" y2="92982"/>
                        <a14:foregroundMark x1="70434" y1="48622" x2="80822" y2="51128"/>
                        <a14:foregroundMark x1="76142" y1="45363" x2="91324" y2="42105"/>
                        <a14:foregroundMark x1="91324" y1="42105" x2="95890" y2="25815"/>
                        <a14:foregroundMark x1="95890" y1="25815" x2="82534" y2="12281"/>
                        <a14:foregroundMark x1="52562" y1="18842" x2="43607" y2="20802"/>
                        <a14:foregroundMark x1="64150" y1="16305" x2="62410" y2="16686"/>
                        <a14:foregroundMark x1="74355" y1="14071" x2="70450" y2="14926"/>
                        <a14:foregroundMark x1="82534" y1="12281" x2="75098" y2="13909"/>
                        <a14:foregroundMark x1="43607" y1="20802" x2="42922" y2="21554"/>
                        <a14:foregroundMark x1="64332" y1="12725" x2="71918" y2="10276"/>
                        <a14:foregroundMark x1="61467" y1="13650" x2="63233" y2="13080"/>
                        <a14:foregroundMark x1="48630" y1="17794" x2="51908" y2="16736"/>
                        <a14:foregroundMark x1="71918" y1="10276" x2="84475" y2="12531"/>
                        <a14:foregroundMark x1="91895" y1="6015" x2="90982" y2="18797"/>
                        <a14:foregroundMark x1="97146" y1="9023" x2="91324" y2="26065"/>
                        <a14:foregroundMark x1="97102" y1="7984" x2="94178" y2="21053"/>
                        <a14:foregroundMark x1="91781" y1="8521" x2="89155" y2="24060"/>
                        <a14:foregroundMark x1="54909" y1="13784" x2="65183" y2="9524"/>
                        <a14:foregroundMark x1="54110" y1="13283" x2="54110" y2="13283"/>
                        <a14:foregroundMark x1="49315" y1="17544" x2="49315" y2="17544"/>
                        <a14:foregroundMark x1="50114" y1="16040" x2="50114" y2="16040"/>
                        <a14:backgroundMark x1="92466" y1="501" x2="99886" y2="5764"/>
                        <a14:backgroundMark x1="79338" y1="16792" x2="64155" y2="16291"/>
                        <a14:backgroundMark x1="64155" y1="16291" x2="77740" y2="21805"/>
                        <a14:backgroundMark x1="77740" y1="21805" x2="74543" y2="15038"/>
                        <a14:backgroundMark x1="62443" y1="16792" x2="52626" y2="19048"/>
                        <a14:backgroundMark x1="52626" y1="19048" x2="62557" y2="22306"/>
                        <a14:backgroundMark x1="83333" y1="22306" x2="83333" y2="22306"/>
                        <a14:backgroundMark x1="81621" y1="18045" x2="86416" y2="21053"/>
                      </a14:backgroundRemoval>
                    </a14:imgEffect>
                  </a14:imgLayer>
                </a14:imgProps>
              </a:ext>
              <a:ext uri="{28A0092B-C50C-407E-A947-70E740481C1C}">
                <a14:useLocalDpi xmlns:a14="http://schemas.microsoft.com/office/drawing/2010/main" val="0"/>
              </a:ext>
            </a:extLst>
          </a:blip>
          <a:stretch>
            <a:fillRect/>
          </a:stretch>
        </p:blipFill>
        <p:spPr>
          <a:xfrm>
            <a:off x="7017952" y="2399296"/>
            <a:ext cx="747763" cy="340591"/>
          </a:xfrm>
          <a:prstGeom prst="rect">
            <a:avLst/>
          </a:prstGeom>
        </p:spPr>
      </p:pic>
      <p:pic>
        <p:nvPicPr>
          <p:cNvPr id="70" name="Picture 69">
            <a:extLst>
              <a:ext uri="{FF2B5EF4-FFF2-40B4-BE49-F238E27FC236}">
                <a16:creationId xmlns:a16="http://schemas.microsoft.com/office/drawing/2014/main" id="{F819FED8-0E24-4BF1-BFE4-96849E49DA19}"/>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6770" b="94971" l="683" r="94369">
                        <a14:foregroundMark x1="31741" y1="8124" x2="39761" y2="11412"/>
                        <a14:foregroundMark x1="47099" y1="6963" x2="53413" y2="18762"/>
                        <a14:foregroundMark x1="53413" y1="18762" x2="52901" y2="21470"/>
                        <a14:foregroundMark x1="70990" y1="15280" x2="75256" y2="27079"/>
                        <a14:foregroundMark x1="75256" y1="27079" x2="83447" y2="34043"/>
                        <a14:foregroundMark x1="83447" y1="34043" x2="86177" y2="32302"/>
                        <a14:foregroundMark x1="84983" y1="46615" x2="94539" y2="45648"/>
                        <a14:foregroundMark x1="72526" y1="78723" x2="80717" y2="94971"/>
                        <a14:foregroundMark x1="13652" y1="87621" x2="683" y2="94391"/>
                      </a14:backgroundRemoval>
                    </a14:imgEffect>
                  </a14:imgLayer>
                </a14:imgProps>
              </a:ext>
            </a:extLst>
          </a:blip>
          <a:stretch>
            <a:fillRect/>
          </a:stretch>
        </p:blipFill>
        <p:spPr>
          <a:xfrm rot="3991641">
            <a:off x="9169755" y="595368"/>
            <a:ext cx="733458" cy="647095"/>
          </a:xfrm>
          <a:prstGeom prst="rect">
            <a:avLst/>
          </a:prstGeom>
        </p:spPr>
      </p:pic>
      <p:pic>
        <p:nvPicPr>
          <p:cNvPr id="71" name="Picture 70" descr="A insect on the ground&#10;&#10;Description automatically generated">
            <a:extLst>
              <a:ext uri="{FF2B5EF4-FFF2-40B4-BE49-F238E27FC236}">
                <a16:creationId xmlns:a16="http://schemas.microsoft.com/office/drawing/2014/main" id="{8A774131-5264-429F-8103-1881F022C6B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5091" b="95692" l="2051" r="95801">
                        <a14:foregroundMark x1="2051" y1="37728" x2="13867" y2="40209"/>
                        <a14:foregroundMark x1="13867" y1="40209" x2="21289" y2="45561"/>
                        <a14:foregroundMark x1="21289" y1="45561" x2="22852" y2="43864"/>
                        <a14:foregroundMark x1="6445" y1="67624" x2="17090" y2="63708"/>
                        <a14:foregroundMark x1="17090" y1="63708" x2="20898" y2="53525"/>
                        <a14:foregroundMark x1="20898" y1="53525" x2="21289" y2="53133"/>
                        <a14:foregroundMark x1="4297" y1="66188" x2="7324" y2="67102"/>
                        <a14:foregroundMark x1="63867" y1="87859" x2="66992" y2="95953"/>
                        <a14:foregroundMark x1="66992" y1="95953" x2="66992" y2="95822"/>
                        <a14:foregroundMark x1="91406" y1="72454" x2="95801" y2="83943"/>
                        <a14:foregroundMark x1="63867" y1="5091" x2="60156" y2="10052"/>
                      </a14:backgroundRemoval>
                    </a14:imgEffect>
                  </a14:imgLayer>
                </a14:imgProps>
              </a:ext>
              <a:ext uri="{28A0092B-C50C-407E-A947-70E740481C1C}">
                <a14:useLocalDpi xmlns:a14="http://schemas.microsoft.com/office/drawing/2010/main" val="0"/>
              </a:ext>
            </a:extLst>
          </a:blip>
          <a:stretch>
            <a:fillRect/>
          </a:stretch>
        </p:blipFill>
        <p:spPr>
          <a:xfrm rot="12606578">
            <a:off x="8376752" y="669194"/>
            <a:ext cx="699038" cy="522913"/>
          </a:xfrm>
          <a:prstGeom prst="rect">
            <a:avLst/>
          </a:prstGeom>
        </p:spPr>
      </p:pic>
      <p:pic>
        <p:nvPicPr>
          <p:cNvPr id="72" name="Picture 71" descr="A close up of an animal&#10;&#10;Description automatically generated">
            <a:extLst>
              <a:ext uri="{FF2B5EF4-FFF2-40B4-BE49-F238E27FC236}">
                <a16:creationId xmlns:a16="http://schemas.microsoft.com/office/drawing/2014/main" id="{D39B7E8F-2A97-48E0-ACFC-6C960D5157E0}"/>
              </a:ext>
            </a:extLst>
          </p:cNvPr>
          <p:cNvPicPr>
            <a:picLocks noChangeAspect="1"/>
          </p:cNvPicPr>
          <p:nvPr/>
        </p:nvPicPr>
        <p:blipFill>
          <a:blip r:embed="rId19">
            <a:clrChange>
              <a:clrFrom>
                <a:srgbClr val="F3F3F3"/>
              </a:clrFrom>
              <a:clrTo>
                <a:srgbClr val="F3F3F3">
                  <a:alpha val="0"/>
                </a:srgbClr>
              </a:clrTo>
            </a:clrChange>
            <a:extLst>
              <a:ext uri="{28A0092B-C50C-407E-A947-70E740481C1C}">
                <a14:useLocalDpi xmlns:a14="http://schemas.microsoft.com/office/drawing/2010/main" val="0"/>
              </a:ext>
            </a:extLst>
          </a:blip>
          <a:stretch>
            <a:fillRect/>
          </a:stretch>
        </p:blipFill>
        <p:spPr>
          <a:xfrm flipH="1">
            <a:off x="7097368" y="3261397"/>
            <a:ext cx="502213" cy="557143"/>
          </a:xfrm>
          <a:prstGeom prst="rect">
            <a:avLst/>
          </a:prstGeom>
        </p:spPr>
      </p:pic>
      <p:pic>
        <p:nvPicPr>
          <p:cNvPr id="79" name="Picture 78">
            <a:extLst>
              <a:ext uri="{FF2B5EF4-FFF2-40B4-BE49-F238E27FC236}">
                <a16:creationId xmlns:a16="http://schemas.microsoft.com/office/drawing/2014/main" id="{372BD44D-1E0F-46A5-AE1D-94A998B2E64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5492" b="93870" l="2833" r="97000">
                        <a14:foregroundMark x1="8833" y1="10217" x2="17750" y2="17241"/>
                        <a14:foregroundMark x1="17750" y1="17241" x2="19000" y2="19923"/>
                        <a14:foregroundMark x1="5250" y1="21584" x2="17500" y2="46360"/>
                        <a14:foregroundMark x1="17500" y1="46360" x2="17417" y2="46360"/>
                        <a14:foregroundMark x1="17167" y1="57344" x2="4417" y2="78289"/>
                        <a14:foregroundMark x1="7750" y1="87484" x2="20750" y2="79693"/>
                        <a14:foregroundMark x1="60750" y1="18646" x2="69750" y2="5747"/>
                        <a14:foregroundMark x1="69750" y1="5747" x2="72083" y2="9451"/>
                        <a14:foregroundMark x1="83750" y1="26309" x2="94417" y2="16731"/>
                        <a14:foregroundMark x1="94417" y1="16731" x2="97083" y2="18391"/>
                        <a14:foregroundMark x1="65583" y1="86207" x2="72750" y2="93997"/>
                        <a14:foregroundMark x1="72750" y1="93997" x2="76500" y2="89911"/>
                        <a14:foregroundMark x1="3833" y1="19029" x2="5083" y2="21711"/>
                        <a14:foregroundMark x1="3750" y1="78544" x2="2833" y2="79693"/>
                      </a14:backgroundRemoval>
                    </a14:imgEffect>
                  </a14:imgLayer>
                </a14:imgProps>
              </a:ext>
            </a:extLst>
          </a:blip>
          <a:stretch>
            <a:fillRect/>
          </a:stretch>
        </p:blipFill>
        <p:spPr>
          <a:xfrm rot="7692891">
            <a:off x="7872356" y="3634545"/>
            <a:ext cx="569936" cy="371883"/>
          </a:xfrm>
          <a:prstGeom prst="rect">
            <a:avLst/>
          </a:prstGeom>
        </p:spPr>
      </p:pic>
      <p:pic>
        <p:nvPicPr>
          <p:cNvPr id="86" name="Picture 85">
            <a:extLst>
              <a:ext uri="{FF2B5EF4-FFF2-40B4-BE49-F238E27FC236}">
                <a16:creationId xmlns:a16="http://schemas.microsoft.com/office/drawing/2014/main" id="{471F2CA9-AA59-4A33-BBB3-3623D4173EFC}"/>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9703" b="43891" l="56434" r="92926"/>
                    </a14:imgEffect>
                  </a14:imgLayer>
                </a14:imgProps>
              </a:ext>
            </a:extLst>
          </a:blip>
          <a:srcRect l="51873" t="5430" r="2512" b="51835"/>
          <a:stretch/>
        </p:blipFill>
        <p:spPr>
          <a:xfrm rot="723476">
            <a:off x="10419312" y="2347257"/>
            <a:ext cx="802477" cy="507951"/>
          </a:xfrm>
          <a:prstGeom prst="rect">
            <a:avLst/>
          </a:prstGeom>
        </p:spPr>
      </p:pic>
      <p:pic>
        <p:nvPicPr>
          <p:cNvPr id="88" name="Picture 87">
            <a:extLst>
              <a:ext uri="{FF2B5EF4-FFF2-40B4-BE49-F238E27FC236}">
                <a16:creationId xmlns:a16="http://schemas.microsoft.com/office/drawing/2014/main" id="{E7F39717-E657-46D3-A5C6-C621F953E563}"/>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9596" b="91919" l="4167" r="94167">
                        <a14:foregroundMark x1="4583" y1="22727" x2="4583" y2="22727"/>
                        <a14:foregroundMark x1="18750" y1="90909" x2="18750" y2="92424"/>
                        <a14:foregroundMark x1="56250" y1="6061" x2="83333" y2="13636"/>
                        <a14:foregroundMark x1="83333" y1="13636" x2="94167" y2="38889"/>
                        <a14:foregroundMark x1="94167" y1="38889" x2="80417" y2="51010"/>
                      </a14:backgroundRemoval>
                    </a14:imgEffect>
                  </a14:imgLayer>
                </a14:imgProps>
              </a:ext>
            </a:extLst>
          </a:blip>
          <a:stretch>
            <a:fillRect/>
          </a:stretch>
        </p:blipFill>
        <p:spPr>
          <a:xfrm flipH="1">
            <a:off x="10174662" y="1826439"/>
            <a:ext cx="648717" cy="535191"/>
          </a:xfrm>
          <a:prstGeom prst="rect">
            <a:avLst/>
          </a:prstGeom>
        </p:spPr>
      </p:pic>
      <p:pic>
        <p:nvPicPr>
          <p:cNvPr id="135" name="Picture 134">
            <a:extLst>
              <a:ext uri="{FF2B5EF4-FFF2-40B4-BE49-F238E27FC236}">
                <a16:creationId xmlns:a16="http://schemas.microsoft.com/office/drawing/2014/main" id="{8559908E-FC62-48DA-9C2A-3422D36A8F12}"/>
              </a:ext>
            </a:extLst>
          </p:cNvPr>
          <p:cNvPicPr>
            <a:picLocks noChangeAspect="1"/>
          </p:cNvPicPr>
          <p:nvPr/>
        </p:nvPicPr>
        <p:blipFill>
          <a:blip r:embed="rId26"/>
          <a:stretch>
            <a:fillRect/>
          </a:stretch>
        </p:blipFill>
        <p:spPr>
          <a:xfrm>
            <a:off x="18120" y="0"/>
            <a:ext cx="5904762" cy="5904762"/>
          </a:xfrm>
          <a:prstGeom prst="rect">
            <a:avLst/>
          </a:prstGeom>
        </p:spPr>
      </p:pic>
      <p:sp>
        <p:nvSpPr>
          <p:cNvPr id="136" name="Rectangle 135">
            <a:extLst>
              <a:ext uri="{FF2B5EF4-FFF2-40B4-BE49-F238E27FC236}">
                <a16:creationId xmlns:a16="http://schemas.microsoft.com/office/drawing/2014/main" id="{D4A014FA-1DAC-49D8-93B6-0B887098379D}"/>
              </a:ext>
            </a:extLst>
          </p:cNvPr>
          <p:cNvSpPr/>
          <p:nvPr/>
        </p:nvSpPr>
        <p:spPr>
          <a:xfrm>
            <a:off x="3470988" y="3991260"/>
            <a:ext cx="1990528" cy="1168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1E2AE979-87ED-4984-9E43-9858F969C02F}"/>
              </a:ext>
            </a:extLst>
          </p:cNvPr>
          <p:cNvSpPr txBox="1"/>
          <p:nvPr/>
        </p:nvSpPr>
        <p:spPr>
          <a:xfrm>
            <a:off x="799537" y="-15888"/>
            <a:ext cx="370614" cy="461665"/>
          </a:xfrm>
          <a:prstGeom prst="rect">
            <a:avLst/>
          </a:prstGeom>
          <a:noFill/>
        </p:spPr>
        <p:txBody>
          <a:bodyPr wrap="none" rtlCol="0">
            <a:spAutoFit/>
          </a:bodyPr>
          <a:lstStyle/>
          <a:p>
            <a:r>
              <a:rPr lang="en-US" sz="2400" b="1" dirty="0"/>
              <a:t>A</a:t>
            </a:r>
          </a:p>
        </p:txBody>
      </p:sp>
      <p:sp>
        <p:nvSpPr>
          <p:cNvPr id="138" name="TextBox 137">
            <a:extLst>
              <a:ext uri="{FF2B5EF4-FFF2-40B4-BE49-F238E27FC236}">
                <a16:creationId xmlns:a16="http://schemas.microsoft.com/office/drawing/2014/main" id="{1EAD65C9-B816-4F3D-A64F-C2AE5735F189}"/>
              </a:ext>
            </a:extLst>
          </p:cNvPr>
          <p:cNvSpPr txBox="1"/>
          <p:nvPr/>
        </p:nvSpPr>
        <p:spPr>
          <a:xfrm>
            <a:off x="6983476" y="-4199"/>
            <a:ext cx="370614" cy="461665"/>
          </a:xfrm>
          <a:prstGeom prst="rect">
            <a:avLst/>
          </a:prstGeom>
          <a:noFill/>
        </p:spPr>
        <p:txBody>
          <a:bodyPr wrap="none" rtlCol="0">
            <a:spAutoFit/>
          </a:bodyPr>
          <a:lstStyle/>
          <a:p>
            <a:r>
              <a:rPr lang="en-US" sz="2400" b="1" dirty="0"/>
              <a:t>B</a:t>
            </a:r>
          </a:p>
        </p:txBody>
      </p:sp>
      <p:sp>
        <p:nvSpPr>
          <p:cNvPr id="139" name="Oval 138">
            <a:extLst>
              <a:ext uri="{FF2B5EF4-FFF2-40B4-BE49-F238E27FC236}">
                <a16:creationId xmlns:a16="http://schemas.microsoft.com/office/drawing/2014/main" id="{569A7C3B-F494-430A-8AFF-FAF8EB0A12C0}"/>
              </a:ext>
            </a:extLst>
          </p:cNvPr>
          <p:cNvSpPr/>
          <p:nvPr/>
        </p:nvSpPr>
        <p:spPr>
          <a:xfrm>
            <a:off x="889594" y="4575712"/>
            <a:ext cx="190500" cy="1828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280EAFEC-4643-4CBD-8979-CB982FD3619C}"/>
              </a:ext>
            </a:extLst>
          </p:cNvPr>
          <p:cNvSpPr/>
          <p:nvPr/>
        </p:nvSpPr>
        <p:spPr>
          <a:xfrm>
            <a:off x="908644" y="1599316"/>
            <a:ext cx="190500" cy="1828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A1CD51E8-99E2-460C-9A6E-80937530011A}"/>
              </a:ext>
            </a:extLst>
          </p:cNvPr>
          <p:cNvSpPr/>
          <p:nvPr/>
        </p:nvSpPr>
        <p:spPr>
          <a:xfrm>
            <a:off x="1834951" y="1648342"/>
            <a:ext cx="190500" cy="1828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a:extLst>
              <a:ext uri="{FF2B5EF4-FFF2-40B4-BE49-F238E27FC236}">
                <a16:creationId xmlns:a16="http://schemas.microsoft.com/office/drawing/2014/main" id="{B1B7CFE6-7907-4CDC-8EEF-EEB40DE74394}"/>
              </a:ext>
            </a:extLst>
          </p:cNvPr>
          <p:cNvSpPr/>
          <p:nvPr/>
        </p:nvSpPr>
        <p:spPr>
          <a:xfrm>
            <a:off x="3744714" y="2129875"/>
            <a:ext cx="190500" cy="1828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0AC9EB25-771E-4BB7-BB2C-DF5B309F0107}"/>
              </a:ext>
            </a:extLst>
          </p:cNvPr>
          <p:cNvSpPr/>
          <p:nvPr/>
        </p:nvSpPr>
        <p:spPr>
          <a:xfrm>
            <a:off x="3933819" y="2880595"/>
            <a:ext cx="190500" cy="1828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79CE17D2-609C-4C13-A187-F747ED23F29D}"/>
              </a:ext>
            </a:extLst>
          </p:cNvPr>
          <p:cNvSpPr/>
          <p:nvPr/>
        </p:nvSpPr>
        <p:spPr>
          <a:xfrm>
            <a:off x="5192847" y="2803140"/>
            <a:ext cx="190500" cy="1828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BB6243DC-1E64-449F-9AA9-6F0B23D63261}"/>
              </a:ext>
            </a:extLst>
          </p:cNvPr>
          <p:cNvSpPr/>
          <p:nvPr/>
        </p:nvSpPr>
        <p:spPr>
          <a:xfrm>
            <a:off x="5548026" y="2402031"/>
            <a:ext cx="190500" cy="1828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TextBox 146">
            <a:extLst>
              <a:ext uri="{FF2B5EF4-FFF2-40B4-BE49-F238E27FC236}">
                <a16:creationId xmlns:a16="http://schemas.microsoft.com/office/drawing/2014/main" id="{CA1E1029-2A82-405C-8FFC-CAF92E170FCA}"/>
              </a:ext>
            </a:extLst>
          </p:cNvPr>
          <p:cNvSpPr txBox="1"/>
          <p:nvPr/>
        </p:nvSpPr>
        <p:spPr>
          <a:xfrm>
            <a:off x="18120" y="5983340"/>
            <a:ext cx="1215518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Figure 4. </a:t>
            </a:r>
            <a:r>
              <a:rPr lang="en-US"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 Invertebrate diversity plotted against annual precipitation (cm/yr) (</a:t>
            </a:r>
            <a:r>
              <a:rPr lang="en-US" sz="1400" b="1" dirty="0">
                <a:latin typeface="Arial" panose="020B0604020202020204" pitchFamily="34" charset="0"/>
                <a:cs typeface="Arial" panose="020B0604020202020204" pitchFamily="34" charset="0"/>
              </a:rPr>
              <a:t>B</a:t>
            </a:r>
            <a:r>
              <a:rPr lang="en-US" sz="1400" dirty="0">
                <a:latin typeface="Arial" panose="020B0604020202020204" pitchFamily="34" charset="0"/>
                <a:cs typeface="Arial" panose="020B0604020202020204" pitchFamily="34" charset="0"/>
              </a:rPr>
              <a:t>) Invertebrate community ordination using Hellinger transformation and redundancy analysis. Axes labels display the proportion of the variance explained as a percentage. Sites are represented by circles colored by annual precipitation indicated in the legend. Species are represented by red crosses, with species labels and reference images added to outer members. Environmental variables are shown in arrows and the significant ones are presented in red.</a:t>
            </a:r>
            <a:endParaRPr lang="en-US" sz="1400" dirty="0"/>
          </a:p>
        </p:txBody>
      </p:sp>
      <p:sp>
        <p:nvSpPr>
          <p:cNvPr id="73" name="TextBox 72">
            <a:extLst>
              <a:ext uri="{FF2B5EF4-FFF2-40B4-BE49-F238E27FC236}">
                <a16:creationId xmlns:a16="http://schemas.microsoft.com/office/drawing/2014/main" id="{ECBED6E1-50D1-4239-824E-C35A241B9DC4}"/>
              </a:ext>
            </a:extLst>
          </p:cNvPr>
          <p:cNvSpPr txBox="1"/>
          <p:nvPr/>
        </p:nvSpPr>
        <p:spPr>
          <a:xfrm rot="16200000">
            <a:off x="-1257211" y="2552169"/>
            <a:ext cx="2964273" cy="400110"/>
          </a:xfrm>
          <a:prstGeom prst="rect">
            <a:avLst/>
          </a:prstGeom>
          <a:solidFill>
            <a:schemeClr val="bg1"/>
          </a:solidFill>
        </p:spPr>
        <p:txBody>
          <a:bodyPr wrap="none" rtlCol="0">
            <a:spAutoFit/>
          </a:bodyPr>
          <a:lstStyle/>
          <a:p>
            <a:r>
              <a:rPr lang="en-US" sz="2000" dirty="0">
                <a:latin typeface="Arial" panose="020B0604020202020204" pitchFamily="34" charset="0"/>
                <a:cs typeface="Arial" panose="020B0604020202020204" pitchFamily="34" charset="0"/>
              </a:rPr>
              <a:t>Shannon Diversity Index</a:t>
            </a:r>
          </a:p>
        </p:txBody>
      </p:sp>
      <p:sp>
        <p:nvSpPr>
          <p:cNvPr id="74" name="Oval 73">
            <a:extLst>
              <a:ext uri="{FF2B5EF4-FFF2-40B4-BE49-F238E27FC236}">
                <a16:creationId xmlns:a16="http://schemas.microsoft.com/office/drawing/2014/main" id="{F05DBF52-2830-4E0C-A9EC-D9FF6AFBC2B5}"/>
              </a:ext>
            </a:extLst>
          </p:cNvPr>
          <p:cNvSpPr/>
          <p:nvPr/>
        </p:nvSpPr>
        <p:spPr>
          <a:xfrm>
            <a:off x="1981942" y="210245"/>
            <a:ext cx="190500" cy="1828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0C023AFB-5847-4A14-AA39-AB3CB1AD1CCF}"/>
              </a:ext>
            </a:extLst>
          </p:cNvPr>
          <p:cNvSpPr/>
          <p:nvPr/>
        </p:nvSpPr>
        <p:spPr>
          <a:xfrm>
            <a:off x="2334231" y="241486"/>
            <a:ext cx="190500" cy="1828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6281FC21-58A3-47B5-8224-97ECF53FBE18}"/>
              </a:ext>
            </a:extLst>
          </p:cNvPr>
          <p:cNvSpPr/>
          <p:nvPr/>
        </p:nvSpPr>
        <p:spPr>
          <a:xfrm>
            <a:off x="2936960" y="554497"/>
            <a:ext cx="190500" cy="1828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1883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FCD9957-3F1C-454E-8D30-18A08F9F7A65}"/>
              </a:ext>
            </a:extLst>
          </p:cNvPr>
          <p:cNvGraphicFramePr>
            <a:graphicFrameLocks noGrp="1"/>
          </p:cNvGraphicFramePr>
          <p:nvPr>
            <p:extLst>
              <p:ext uri="{D42A27DB-BD31-4B8C-83A1-F6EECF244321}">
                <p14:modId xmlns:p14="http://schemas.microsoft.com/office/powerpoint/2010/main" val="1710329985"/>
              </p:ext>
            </p:extLst>
          </p:nvPr>
        </p:nvGraphicFramePr>
        <p:xfrm>
          <a:off x="3441700" y="2198370"/>
          <a:ext cx="5270500" cy="2461260"/>
        </p:xfrm>
        <a:graphic>
          <a:graphicData uri="http://schemas.openxmlformats.org/drawingml/2006/table">
            <a:tbl>
              <a:tblPr firstRow="1" bandRow="1">
                <a:tableStyleId>{C083E6E3-FA7D-4D7B-A595-EF9225AFEA82}</a:tableStyleId>
              </a:tblPr>
              <a:tblGrid>
                <a:gridCol w="2870200">
                  <a:extLst>
                    <a:ext uri="{9D8B030D-6E8A-4147-A177-3AD203B41FA5}">
                      <a16:colId xmlns:a16="http://schemas.microsoft.com/office/drawing/2014/main" val="2544227956"/>
                    </a:ext>
                  </a:extLst>
                </a:gridCol>
                <a:gridCol w="1003066">
                  <a:extLst>
                    <a:ext uri="{9D8B030D-6E8A-4147-A177-3AD203B41FA5}">
                      <a16:colId xmlns:a16="http://schemas.microsoft.com/office/drawing/2014/main" val="3350896857"/>
                    </a:ext>
                  </a:extLst>
                </a:gridCol>
                <a:gridCol w="1397234">
                  <a:extLst>
                    <a:ext uri="{9D8B030D-6E8A-4147-A177-3AD203B41FA5}">
                      <a16:colId xmlns:a16="http://schemas.microsoft.com/office/drawing/2014/main" val="511788474"/>
                    </a:ext>
                  </a:extLst>
                </a:gridCol>
              </a:tblGrid>
              <a:tr h="200025">
                <a:tc>
                  <a:txBody>
                    <a:bodyPr/>
                    <a:lstStyle/>
                    <a:p>
                      <a:pPr algn="l" fontAlgn="b"/>
                      <a:r>
                        <a:rPr lang="en-US" sz="1200" b="1" u="none" strike="noStrike" dirty="0">
                          <a:solidFill>
                            <a:srgbClr val="000000"/>
                          </a:solidFill>
                          <a:effectLst/>
                          <a:latin typeface="Arial" panose="020B0604020202020204" pitchFamily="34" charset="0"/>
                          <a:cs typeface="Arial" panose="020B0604020202020204" pitchFamily="34" charset="0"/>
                        </a:rPr>
                        <a:t>Environmental Feature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Mean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Interquartile</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 Range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79325745"/>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Precipitaiton (cm/yr)</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92.5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24.6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715615965"/>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Mean Air Temperature (°C)</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21.1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86910227"/>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Minimum Air Temperature (°C)</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15.1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01628159"/>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Maximum Air Temperature (°C)</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27.5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390792723"/>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Elevation (m)</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29.9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32.0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22536192"/>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Average Basin Slope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52426689"/>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Human Development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13.3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232207788"/>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Planted Cropland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41.8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23.9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530716494"/>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Average Clay Content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30.5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394249313"/>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Average Silt Content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31.0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169719425"/>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Average Sand Content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38.5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609939124"/>
                  </a:ext>
                </a:extLst>
              </a:tr>
            </a:tbl>
          </a:graphicData>
        </a:graphic>
      </p:graphicFrame>
      <p:sp>
        <p:nvSpPr>
          <p:cNvPr id="4" name="TextBox 3">
            <a:extLst>
              <a:ext uri="{FF2B5EF4-FFF2-40B4-BE49-F238E27FC236}">
                <a16:creationId xmlns:a16="http://schemas.microsoft.com/office/drawing/2014/main" id="{4D9546F0-CCDF-436C-8C0E-D58E54A58653}"/>
              </a:ext>
            </a:extLst>
          </p:cNvPr>
          <p:cNvSpPr txBox="1"/>
          <p:nvPr/>
        </p:nvSpPr>
        <p:spPr>
          <a:xfrm>
            <a:off x="0" y="6334780"/>
            <a:ext cx="1219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effectLst/>
                <a:latin typeface="Arial" panose="020B0604020202020204" pitchFamily="34" charset="0"/>
                <a:cs typeface="Arial" panose="020B0604020202020204" pitchFamily="34" charset="0"/>
              </a:rPr>
              <a:t>Table 1:</a:t>
            </a:r>
            <a:r>
              <a:rPr lang="en-US" sz="1400" dirty="0">
                <a:effectLst/>
                <a:latin typeface="Arial" panose="020B0604020202020204" pitchFamily="34" charset="0"/>
                <a:cs typeface="Arial" panose="020B0604020202020204" pitchFamily="34" charset="0"/>
              </a:rPr>
              <a:t> Mean and interquartile range values for environmental gradient features of 10 samples sites spanning the Texas Coastal Prairie. The source data was collected from </a:t>
            </a:r>
            <a:r>
              <a:rPr lang="en-US" sz="1400" dirty="0">
                <a:effectLst/>
                <a:latin typeface="Arial" panose="020B0604020202020204" pitchFamily="34" charset="0"/>
                <a:ea typeface="Calibri" panose="020F0502020204030204" pitchFamily="34" charset="0"/>
                <a:cs typeface="Arial" panose="020B0604020202020204" pitchFamily="34" charset="0"/>
              </a:rPr>
              <a:t>US Geologic Surveyors Geospatial Attributes of Gages for Evaluating Streamflow, version II dataset </a:t>
            </a:r>
            <a:r>
              <a:rPr lang="en-US" sz="1400" dirty="0">
                <a:effectLst/>
                <a:latin typeface="Arial" panose="020B0604020202020204" pitchFamily="34" charset="0"/>
                <a:cs typeface="Arial" panose="020B0604020202020204" pitchFamily="34" charset="0"/>
              </a:rPr>
              <a:t>(Falcone 2011).</a:t>
            </a:r>
          </a:p>
        </p:txBody>
      </p:sp>
    </p:spTree>
    <p:extLst>
      <p:ext uri="{BB962C8B-B14F-4D97-AF65-F5344CB8AC3E}">
        <p14:creationId xmlns:p14="http://schemas.microsoft.com/office/powerpoint/2010/main" val="1596704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12BC47C-0FA0-4011-97A4-C00ECB53C963}"/>
              </a:ext>
            </a:extLst>
          </p:cNvPr>
          <p:cNvGraphicFramePr>
            <a:graphicFrameLocks noGrp="1"/>
          </p:cNvGraphicFramePr>
          <p:nvPr>
            <p:extLst>
              <p:ext uri="{D42A27DB-BD31-4B8C-83A1-F6EECF244321}">
                <p14:modId xmlns:p14="http://schemas.microsoft.com/office/powerpoint/2010/main" val="2158284873"/>
              </p:ext>
            </p:extLst>
          </p:nvPr>
        </p:nvGraphicFramePr>
        <p:xfrm>
          <a:off x="1346200" y="2331720"/>
          <a:ext cx="8320656" cy="2194560"/>
        </p:xfrm>
        <a:graphic>
          <a:graphicData uri="http://schemas.openxmlformats.org/drawingml/2006/table">
            <a:tbl>
              <a:tblPr firstRow="1" bandCol="1">
                <a:tableStyleId>{C083E6E3-FA7D-4D7B-A595-EF9225AFEA82}</a:tableStyleId>
              </a:tblPr>
              <a:tblGrid>
                <a:gridCol w="1112874">
                  <a:extLst>
                    <a:ext uri="{9D8B030D-6E8A-4147-A177-3AD203B41FA5}">
                      <a16:colId xmlns:a16="http://schemas.microsoft.com/office/drawing/2014/main" val="2288231613"/>
                    </a:ext>
                  </a:extLst>
                </a:gridCol>
                <a:gridCol w="836854">
                  <a:extLst>
                    <a:ext uri="{9D8B030D-6E8A-4147-A177-3AD203B41FA5}">
                      <a16:colId xmlns:a16="http://schemas.microsoft.com/office/drawing/2014/main" val="3156738702"/>
                    </a:ext>
                  </a:extLst>
                </a:gridCol>
                <a:gridCol w="1118150">
                  <a:extLst>
                    <a:ext uri="{9D8B030D-6E8A-4147-A177-3AD203B41FA5}">
                      <a16:colId xmlns:a16="http://schemas.microsoft.com/office/drawing/2014/main" val="1606269209"/>
                    </a:ext>
                  </a:extLst>
                </a:gridCol>
                <a:gridCol w="977502">
                  <a:extLst>
                    <a:ext uri="{9D8B030D-6E8A-4147-A177-3AD203B41FA5}">
                      <a16:colId xmlns:a16="http://schemas.microsoft.com/office/drawing/2014/main" val="2861408438"/>
                    </a:ext>
                  </a:extLst>
                </a:gridCol>
                <a:gridCol w="868500">
                  <a:extLst>
                    <a:ext uri="{9D8B030D-6E8A-4147-A177-3AD203B41FA5}">
                      <a16:colId xmlns:a16="http://schemas.microsoft.com/office/drawing/2014/main" val="3231581388"/>
                    </a:ext>
                  </a:extLst>
                </a:gridCol>
                <a:gridCol w="1155068">
                  <a:extLst>
                    <a:ext uri="{9D8B030D-6E8A-4147-A177-3AD203B41FA5}">
                      <a16:colId xmlns:a16="http://schemas.microsoft.com/office/drawing/2014/main" val="1840952634"/>
                    </a:ext>
                  </a:extLst>
                </a:gridCol>
                <a:gridCol w="982776">
                  <a:extLst>
                    <a:ext uri="{9D8B030D-6E8A-4147-A177-3AD203B41FA5}">
                      <a16:colId xmlns:a16="http://schemas.microsoft.com/office/drawing/2014/main" val="214809871"/>
                    </a:ext>
                  </a:extLst>
                </a:gridCol>
                <a:gridCol w="1268932">
                  <a:extLst>
                    <a:ext uri="{9D8B030D-6E8A-4147-A177-3AD203B41FA5}">
                      <a16:colId xmlns:a16="http://schemas.microsoft.com/office/drawing/2014/main" val="251054731"/>
                    </a:ext>
                  </a:extLst>
                </a:gridCol>
              </a:tblGrid>
              <a:tr h="212694">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Site Name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USGS </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Station ID</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Precipitation </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(cm/yr)</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Flashiness</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Low Flow </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Pulse %</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Channel Shape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NH</a:t>
                      </a:r>
                      <a:r>
                        <a:rPr lang="en-US" sz="1200" b="1" u="none" strike="noStrike" baseline="-25000" dirty="0">
                          <a:solidFill>
                            <a:srgbClr val="000000"/>
                          </a:solidFill>
                          <a:effectLst/>
                          <a:latin typeface="Arial" panose="020B0604020202020204" pitchFamily="34" charset="0"/>
                          <a:cs typeface="Arial" panose="020B0604020202020204" pitchFamily="34" charset="0"/>
                        </a:rPr>
                        <a:t>4</a:t>
                      </a:r>
                      <a:r>
                        <a:rPr lang="en-US" sz="1200" b="1" u="none" strike="noStrike" baseline="30000" dirty="0">
                          <a:solidFill>
                            <a:srgbClr val="000000"/>
                          </a:solidFill>
                          <a:effectLst/>
                          <a:latin typeface="Arial" panose="020B0604020202020204" pitchFamily="34" charset="0"/>
                          <a:cs typeface="Arial" panose="020B0604020202020204" pitchFamily="34" charset="0"/>
                        </a:rPr>
                        <a:t>+</a:t>
                      </a:r>
                      <a:r>
                        <a:rPr lang="en-US" sz="1200" b="1" u="none" strike="noStrike" dirty="0">
                          <a:solidFill>
                            <a:srgbClr val="000000"/>
                          </a:solidFill>
                          <a:effectLst/>
                          <a:latin typeface="Arial" panose="020B0604020202020204" pitchFamily="34" charset="0"/>
                          <a:cs typeface="Arial" panose="020B0604020202020204" pitchFamily="34" charset="0"/>
                        </a:rPr>
                        <a:t> (mg/L)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Conductivity </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ln(µS/cm)</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150073153"/>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Aransas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8189700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80.770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1.053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7.664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11.781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0.105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6.835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676740626"/>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Bear Branch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8068390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124.190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0.777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13.146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12.011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0.133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5.426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317560096"/>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Big Creek</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8115000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120.310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0.961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15.631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23.150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0.118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5.390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020690460"/>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Garcitas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8164600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102.410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0.806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4.867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18.161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6.249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200487761"/>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Medio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8189300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79.130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0.993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18.405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0.113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6.748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116651174"/>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Mission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8189500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85.360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0.580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3.357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14.701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0.170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7.163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268733532"/>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Perdido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8177300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92.370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1.339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15.152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0.075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6.602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71058441"/>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Placedo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8164800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104.650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0.921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5.482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13.380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0.088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7.035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664978210"/>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San Fernando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8211900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67.750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0.907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20.306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15.762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0.298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6.887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850909834"/>
                  </a:ext>
                </a:extLst>
              </a:tr>
              <a:tr h="178663">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Tranquitas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8212300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67.750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0.781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24.060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17.988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0.153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9.096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70725676"/>
                  </a:ext>
                </a:extLst>
              </a:tr>
            </a:tbl>
          </a:graphicData>
        </a:graphic>
      </p:graphicFrame>
      <p:sp>
        <p:nvSpPr>
          <p:cNvPr id="4" name="TextBox 3">
            <a:extLst>
              <a:ext uri="{FF2B5EF4-FFF2-40B4-BE49-F238E27FC236}">
                <a16:creationId xmlns:a16="http://schemas.microsoft.com/office/drawing/2014/main" id="{AA9F3794-68E8-4595-8339-15D4AEEF773A}"/>
              </a:ext>
            </a:extLst>
          </p:cNvPr>
          <p:cNvSpPr txBox="1"/>
          <p:nvPr/>
        </p:nvSpPr>
        <p:spPr>
          <a:xfrm>
            <a:off x="0" y="6334780"/>
            <a:ext cx="12192000" cy="523220"/>
          </a:xfrm>
          <a:prstGeom prst="rect">
            <a:avLst/>
          </a:prstGeom>
          <a:noFill/>
        </p:spPr>
        <p:txBody>
          <a:bodyPr wrap="square">
            <a:spAutoFit/>
          </a:bodyPr>
          <a:lstStyle/>
          <a:p>
            <a:r>
              <a:rPr lang="en-US" sz="1400" b="1" dirty="0"/>
              <a:t>Table 2: </a:t>
            </a:r>
            <a:r>
              <a:rPr lang="en-US" sz="1400" dirty="0"/>
              <a:t>Environmental values for the 10 sample sites. Annual precipitation, flashiness, and Low-Flow Pulse % were calculated using 30-year records provided by USGS stream gauges. Channel shape (stream width / stream depth), NH</a:t>
            </a:r>
            <a:r>
              <a:rPr lang="en-US" sz="1400" baseline="-25000" dirty="0"/>
              <a:t>4</a:t>
            </a:r>
            <a:r>
              <a:rPr lang="en-US" sz="1400" baseline="30000" dirty="0"/>
              <a:t>+</a:t>
            </a:r>
            <a:r>
              <a:rPr lang="en-US" sz="1400" dirty="0"/>
              <a:t>, and conductivity were measured in-situ in during Spring 2017 sampling.</a:t>
            </a:r>
          </a:p>
        </p:txBody>
      </p:sp>
    </p:spTree>
    <p:extLst>
      <p:ext uri="{BB962C8B-B14F-4D97-AF65-F5344CB8AC3E}">
        <p14:creationId xmlns:p14="http://schemas.microsoft.com/office/powerpoint/2010/main" val="1970267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D1D9D65-DB6D-4863-B865-0ABF8643BEC9}"/>
              </a:ext>
            </a:extLst>
          </p:cNvPr>
          <p:cNvGraphicFramePr>
            <a:graphicFrameLocks noGrp="1"/>
          </p:cNvGraphicFramePr>
          <p:nvPr>
            <p:extLst>
              <p:ext uri="{D42A27DB-BD31-4B8C-83A1-F6EECF244321}">
                <p14:modId xmlns:p14="http://schemas.microsoft.com/office/powerpoint/2010/main" val="3442029915"/>
              </p:ext>
            </p:extLst>
          </p:nvPr>
        </p:nvGraphicFramePr>
        <p:xfrm>
          <a:off x="1168400" y="1662113"/>
          <a:ext cx="9855199" cy="3323272"/>
        </p:xfrm>
        <a:graphic>
          <a:graphicData uri="http://schemas.openxmlformats.org/drawingml/2006/table">
            <a:tbl>
              <a:tblPr firstRow="1" bandRow="1">
                <a:tableStyleId>{C083E6E3-FA7D-4D7B-A595-EF9225AFEA82}</a:tableStyleId>
              </a:tblPr>
              <a:tblGrid>
                <a:gridCol w="1474949">
                  <a:extLst>
                    <a:ext uri="{9D8B030D-6E8A-4147-A177-3AD203B41FA5}">
                      <a16:colId xmlns:a16="http://schemas.microsoft.com/office/drawing/2014/main" val="4054863612"/>
                    </a:ext>
                  </a:extLst>
                </a:gridCol>
                <a:gridCol w="1357151">
                  <a:extLst>
                    <a:ext uri="{9D8B030D-6E8A-4147-A177-3AD203B41FA5}">
                      <a16:colId xmlns:a16="http://schemas.microsoft.com/office/drawing/2014/main" val="3984264109"/>
                    </a:ext>
                  </a:extLst>
                </a:gridCol>
                <a:gridCol w="546100">
                  <a:extLst>
                    <a:ext uri="{9D8B030D-6E8A-4147-A177-3AD203B41FA5}">
                      <a16:colId xmlns:a16="http://schemas.microsoft.com/office/drawing/2014/main" val="344796400"/>
                    </a:ext>
                  </a:extLst>
                </a:gridCol>
                <a:gridCol w="992725">
                  <a:extLst>
                    <a:ext uri="{9D8B030D-6E8A-4147-A177-3AD203B41FA5}">
                      <a16:colId xmlns:a16="http://schemas.microsoft.com/office/drawing/2014/main" val="2800077112"/>
                    </a:ext>
                  </a:extLst>
                </a:gridCol>
                <a:gridCol w="1153575">
                  <a:extLst>
                    <a:ext uri="{9D8B030D-6E8A-4147-A177-3AD203B41FA5}">
                      <a16:colId xmlns:a16="http://schemas.microsoft.com/office/drawing/2014/main" val="2568114265"/>
                    </a:ext>
                  </a:extLst>
                </a:gridCol>
                <a:gridCol w="1231900">
                  <a:extLst>
                    <a:ext uri="{9D8B030D-6E8A-4147-A177-3AD203B41FA5}">
                      <a16:colId xmlns:a16="http://schemas.microsoft.com/office/drawing/2014/main" val="3937541624"/>
                    </a:ext>
                  </a:extLst>
                </a:gridCol>
                <a:gridCol w="1094136">
                  <a:extLst>
                    <a:ext uri="{9D8B030D-6E8A-4147-A177-3AD203B41FA5}">
                      <a16:colId xmlns:a16="http://schemas.microsoft.com/office/drawing/2014/main" val="2284259749"/>
                    </a:ext>
                  </a:extLst>
                </a:gridCol>
                <a:gridCol w="709264">
                  <a:extLst>
                    <a:ext uri="{9D8B030D-6E8A-4147-A177-3AD203B41FA5}">
                      <a16:colId xmlns:a16="http://schemas.microsoft.com/office/drawing/2014/main" val="3154825246"/>
                    </a:ext>
                  </a:extLst>
                </a:gridCol>
                <a:gridCol w="1295399">
                  <a:extLst>
                    <a:ext uri="{9D8B030D-6E8A-4147-A177-3AD203B41FA5}">
                      <a16:colId xmlns:a16="http://schemas.microsoft.com/office/drawing/2014/main" val="170075741"/>
                    </a:ext>
                  </a:extLst>
                </a:gridCol>
              </a:tblGrid>
              <a:tr h="257175">
                <a:tc>
                  <a:txBody>
                    <a:bodyPr/>
                    <a:lstStyle/>
                    <a:p>
                      <a:pPr algn="ctr" rtl="0" fontAlgn="b"/>
                      <a:r>
                        <a:rPr lang="en-US" sz="1200" u="none" strike="noStrike" dirty="0">
                          <a:effectLst/>
                          <a:latin typeface="Arial" panose="020B0604020202020204" pitchFamily="34" charset="0"/>
                          <a:cs typeface="Arial" panose="020B0604020202020204" pitchFamily="34" charset="0"/>
                        </a:rPr>
                        <a:t>Response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Input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Sign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Slope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R</a:t>
                      </a:r>
                      <a:r>
                        <a:rPr lang="en-US" sz="1200" u="none" strike="noStrike" baseline="30000" dirty="0">
                          <a:effectLst/>
                          <a:latin typeface="Arial" panose="020B0604020202020204" pitchFamily="34" charset="0"/>
                          <a:cs typeface="Arial" panose="020B0604020202020204" pitchFamily="34" charset="0"/>
                        </a:rPr>
                        <a:t>2</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F-stat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df</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p-value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Multiple Regression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40394708"/>
                  </a:ext>
                </a:extLst>
              </a:tr>
              <a:tr h="238125">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0.274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0.406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5.464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   0.048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577246468"/>
                  </a:ext>
                </a:extLst>
              </a:tr>
              <a:tr h="238125">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0.339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0.024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0.193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0.672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175980466"/>
                  </a:ext>
                </a:extLst>
              </a:tr>
              <a:tr h="261937">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0.031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0.339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4.102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0.077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04660291"/>
                  </a:ext>
                </a:extLst>
              </a:tr>
              <a:tr h="247650">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NH</a:t>
                      </a:r>
                      <a:r>
                        <a:rPr lang="en-US" sz="1200" u="none" strike="noStrike" baseline="-25000" dirty="0">
                          <a:effectLst/>
                          <a:latin typeface="Arial" panose="020B0604020202020204" pitchFamily="34" charset="0"/>
                          <a:cs typeface="Arial" panose="020B0604020202020204" pitchFamily="34" charset="0"/>
                        </a:rPr>
                        <a:t>4</a:t>
                      </a:r>
                      <a:r>
                        <a:rPr lang="en-US" sz="1200" u="none" strike="noStrike" baseline="30000"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4.647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0.446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6.431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   0.035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994209895"/>
                  </a:ext>
                </a:extLst>
              </a:tr>
              <a:tr h="257175">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Precipitation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0.017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0.602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12.101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   0.008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253835757"/>
                  </a:ext>
                </a:extLst>
              </a:tr>
              <a:tr h="247650">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B w="12700" cap="flat" cmpd="sng" algn="ctr">
                      <a:solidFill>
                        <a:schemeClr val="tx1"/>
                      </a:solidFill>
                      <a:prstDash val="solid"/>
                      <a:round/>
                      <a:headEnd type="none" w="med" len="med"/>
                      <a:tailEnd type="none" w="med" len="med"/>
                    </a:lnB>
                  </a:tcPr>
                </a:tc>
                <a:tc>
                  <a:txBody>
                    <a:bodyPr/>
                    <a:lstStyle/>
                    <a:p>
                      <a:pPr algn="l" rtl="0" fontAlgn="b"/>
                      <a:r>
                        <a:rPr lang="en-US" sz="1200" u="none" strike="noStrike" dirty="0">
                          <a:effectLst/>
                          <a:latin typeface="Arial" panose="020B0604020202020204" pitchFamily="34" charset="0"/>
                          <a:cs typeface="Arial" panose="020B0604020202020204" pitchFamily="34" charset="0"/>
                        </a:rPr>
                        <a:t>Channel Shape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B w="12700" cap="flat" cmpd="sng" algn="ctr">
                      <a:solidFill>
                        <a:schemeClr val="tx1"/>
                      </a:solidFill>
                      <a:prstDash val="solid"/>
                      <a:round/>
                      <a:headEnd type="none" w="med" len="med"/>
                      <a:tailEnd type="none" w="med" len="med"/>
                    </a:lnB>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B w="12700" cap="flat" cmpd="sng" algn="ctr">
                      <a:solidFill>
                        <a:schemeClr val="tx1"/>
                      </a:solidFill>
                      <a:prstDash val="solid"/>
                      <a:round/>
                      <a:headEnd type="none" w="med" len="med"/>
                      <a:tailEnd type="none" w="med" len="med"/>
                    </a:lnB>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0.021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B w="12700" cap="flat" cmpd="sng" algn="ctr">
                      <a:solidFill>
                        <a:schemeClr val="tx1"/>
                      </a:solidFill>
                      <a:prstDash val="solid"/>
                      <a:round/>
                      <a:headEnd type="none" w="med" len="med"/>
                      <a:tailEnd type="none" w="med" len="med"/>
                    </a:lnB>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0.027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B w="12700" cap="flat" cmpd="sng" algn="ctr">
                      <a:solidFill>
                        <a:schemeClr val="tx1"/>
                      </a:solidFill>
                      <a:prstDash val="solid"/>
                      <a:round/>
                      <a:headEnd type="none" w="med" len="med"/>
                      <a:tailEnd type="none" w="med" len="med"/>
                    </a:lnB>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0.224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B w="12700" cap="flat" cmpd="sng" algn="ctr">
                      <a:solidFill>
                        <a:schemeClr val="tx1"/>
                      </a:solidFill>
                      <a:prstDash val="solid"/>
                      <a:round/>
                      <a:headEnd type="none" w="med" len="med"/>
                      <a:tailEnd type="none" w="med" len="med"/>
                    </a:lnB>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B w="12700" cap="flat" cmpd="sng" algn="ctr">
                      <a:solidFill>
                        <a:schemeClr val="tx1"/>
                      </a:solidFill>
                      <a:prstDash val="solid"/>
                      <a:round/>
                      <a:headEnd type="none" w="med" len="med"/>
                      <a:tailEnd type="none" w="med" len="med"/>
                    </a:lnB>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0.649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826892"/>
                  </a:ext>
                </a:extLst>
              </a:tr>
              <a:tr h="238125">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T w="12700" cap="flat" cmpd="sng" algn="ctr">
                      <a:solidFill>
                        <a:schemeClr val="tx1"/>
                      </a:solidFill>
                      <a:prstDash val="solid"/>
                      <a:round/>
                      <a:headEnd type="none" w="med" len="med"/>
                      <a:tailEnd type="none" w="med" len="med"/>
                    </a:lnT>
                  </a:tcPr>
                </a:tc>
                <a:tc>
                  <a:txBody>
                    <a:bodyPr/>
                    <a:lstStyle/>
                    <a:p>
                      <a:pPr algn="l" rtl="0" fontAlgn="b"/>
                      <a:r>
                        <a:rPr lang="en-US" sz="1200" u="none" strike="noStrike" dirty="0">
                          <a:effectLst/>
                          <a:latin typeface="Arial" panose="020B0604020202020204" pitchFamily="34" charset="0"/>
                          <a:cs typeface="Arial" panose="020B0604020202020204" pitchFamily="34" charset="0"/>
                        </a:rPr>
                        <a:t>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0.134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0.802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0.091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dirty="0">
                          <a:effectLst/>
                          <a:latin typeface="Arial" panose="020B0604020202020204" pitchFamily="34" charset="0"/>
                          <a:cs typeface="Arial" panose="020B0604020202020204" pitchFamily="34" charset="0"/>
                        </a:rPr>
                        <a:t>0.397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T w="12700" cap="flat" cmpd="sng" algn="ctr">
                      <a:solidFill>
                        <a:schemeClr val="tx1"/>
                      </a:solidFill>
                      <a:prstDash val="solid"/>
                      <a:round/>
                      <a:headEnd type="none" w="med" len="med"/>
                      <a:tailEnd type="none" w="med" len="med"/>
                    </a:lnT>
                  </a:tcPr>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20487292"/>
                  </a:ext>
                </a:extLst>
              </a:tr>
              <a:tr h="238125">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0.623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0.65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0.075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0.443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13800271"/>
                  </a:ext>
                </a:extLst>
              </a:tr>
              <a:tr h="257175">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0.035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5.591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0.411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   0.046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102595734"/>
                  </a:ext>
                </a:extLst>
              </a:tr>
              <a:tr h="247650">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NH</a:t>
                      </a:r>
                      <a:r>
                        <a:rPr lang="en-US" sz="1200" u="none" strike="noStrike" baseline="-25000" dirty="0">
                          <a:effectLst/>
                          <a:latin typeface="Arial" panose="020B0604020202020204" pitchFamily="34" charset="0"/>
                          <a:cs typeface="Arial" panose="020B0604020202020204" pitchFamily="34" charset="0"/>
                        </a:rPr>
                        <a:t>4</a:t>
                      </a:r>
                      <a:r>
                        <a:rPr lang="en-US" sz="1200" u="none" strike="noStrike" baseline="30000"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0.065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0.001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0.980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30236194"/>
                  </a:ext>
                </a:extLst>
              </a:tr>
              <a:tr h="238125">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Precipitation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0.003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0.141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0.017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0.717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974204390"/>
                  </a:ext>
                </a:extLst>
              </a:tr>
              <a:tr h="247650">
                <a:tc>
                  <a:txBody>
                    <a:bodyPr/>
                    <a:lstStyle/>
                    <a:p>
                      <a:pPr algn="l" rtl="0" fontAlgn="b"/>
                      <a:r>
                        <a:rPr lang="en-US" sz="1200" u="none" strike="noStrike" dirty="0">
                          <a:effectLst/>
                          <a:latin typeface="Arial" panose="020B0604020202020204" pitchFamily="34" charset="0"/>
                          <a:cs typeface="Arial" panose="020B0604020202020204" pitchFamily="34" charset="0"/>
                        </a:rPr>
                        <a:t>Shannon</a:t>
                      </a:r>
                      <a:r>
                        <a:rPr lang="en-US" sz="1200" u="none" strike="noStrike" baseline="-25000" dirty="0">
                          <a:effectLst/>
                          <a:latin typeface="Arial" panose="020B0604020202020204" pitchFamily="34" charset="0"/>
                          <a:cs typeface="Arial" panose="020B0604020202020204" pitchFamily="34" charset="0"/>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Channel Shape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0.054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1.612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0.168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rtl="0" fontAlgn="b"/>
                      <a:r>
                        <a:rPr lang="en-US" sz="1200" u="none" strike="noStrike" dirty="0">
                          <a:effectLst/>
                          <a:latin typeface="Arial" panose="020B0604020202020204" pitchFamily="34" charset="0"/>
                          <a:cs typeface="Arial" panose="020B0604020202020204" pitchFamily="34" charset="0"/>
                        </a:rPr>
                        <a:t>0.240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u="none" strike="noStrike" dirty="0">
                          <a:effectLst/>
                          <a:latin typeface="Arial" panose="020B0604020202020204" pitchFamily="34" charset="0"/>
                          <a:cs typeface="Arial" panose="020B0604020202020204" pitchFamily="34" charset="0"/>
                        </a:rPr>
                        <a:t>  -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326236517"/>
                  </a:ext>
                </a:extLst>
              </a:tr>
            </a:tbl>
          </a:graphicData>
        </a:graphic>
      </p:graphicFrame>
      <p:sp>
        <p:nvSpPr>
          <p:cNvPr id="7" name="TextBox 6">
            <a:extLst>
              <a:ext uri="{FF2B5EF4-FFF2-40B4-BE49-F238E27FC236}">
                <a16:creationId xmlns:a16="http://schemas.microsoft.com/office/drawing/2014/main" id="{B2C72721-8642-44CB-8F07-74E7587CD1D2}"/>
              </a:ext>
            </a:extLst>
          </p:cNvPr>
          <p:cNvSpPr txBox="1"/>
          <p:nvPr/>
        </p:nvSpPr>
        <p:spPr>
          <a:xfrm>
            <a:off x="0" y="6218992"/>
            <a:ext cx="121920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Table 3: </a:t>
            </a:r>
            <a:r>
              <a:rPr lang="en-US" sz="1400" b="0" dirty="0">
                <a:latin typeface="Arial" panose="020B0604020202020204" pitchFamily="34" charset="0"/>
                <a:cs typeface="Arial" panose="020B0604020202020204" pitchFamily="34" charset="0"/>
              </a:rPr>
              <a:t>Univariate regression summary statistics and multiple regression relationships predicting fish and inverteb</a:t>
            </a:r>
            <a:r>
              <a:rPr lang="en-US" sz="1400" dirty="0">
                <a:latin typeface="Arial" panose="020B0604020202020204" pitchFamily="34" charset="0"/>
                <a:cs typeface="Arial" panose="020B0604020202020204" pitchFamily="34" charset="0"/>
              </a:rPr>
              <a:t>rate Shannon Index values using environmental predictors. * denotes a </a:t>
            </a:r>
            <a:r>
              <a:rPr lang="en-US" sz="1400" i="1" dirty="0">
                <a:latin typeface="Arial" panose="020B0604020202020204" pitchFamily="34" charset="0"/>
                <a:cs typeface="Arial" panose="020B0604020202020204" pitchFamily="34" charset="0"/>
              </a:rPr>
              <a:t>p</a:t>
            </a:r>
            <a:r>
              <a:rPr lang="en-US" sz="1400" dirty="0">
                <a:latin typeface="Arial" panose="020B0604020202020204" pitchFamily="34" charset="0"/>
                <a:cs typeface="Arial" panose="020B0604020202020204" pitchFamily="34" charset="0"/>
              </a:rPr>
              <a:t>-value &lt; 0.05 or an </a:t>
            </a:r>
            <a:r>
              <a:rPr lang="el-GR" sz="1400" b="0" i="0" u="none" strike="noStrike" dirty="0">
                <a:solidFill>
                  <a:srgbClr val="000000"/>
                </a:solidFill>
                <a:effectLst/>
                <a:latin typeface="Arial" panose="020B0604020202020204" pitchFamily="34" charset="0"/>
              </a:rPr>
              <a:t>Δ </a:t>
            </a:r>
            <a:r>
              <a:rPr lang="en-US" sz="1400" b="0" i="0" u="none" strike="noStrike" dirty="0">
                <a:solidFill>
                  <a:srgbClr val="000000"/>
                </a:solidFill>
                <a:effectLst/>
                <a:latin typeface="Arial" panose="020B0604020202020204" pitchFamily="34" charset="0"/>
              </a:rPr>
              <a:t>AICc</a:t>
            </a:r>
            <a:r>
              <a:rPr lang="en-US" sz="1400" b="0" dirty="0"/>
              <a:t> &lt; 2</a:t>
            </a:r>
            <a:r>
              <a:rPr lang="en-US" sz="1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753062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DF5BED-7FB9-4435-AEF6-D0315C2FA47E}"/>
              </a:ext>
            </a:extLst>
          </p:cNvPr>
          <p:cNvPicPr>
            <a:picLocks noChangeAspect="1"/>
          </p:cNvPicPr>
          <p:nvPr/>
        </p:nvPicPr>
        <p:blipFill>
          <a:blip r:embed="rId2"/>
          <a:stretch>
            <a:fillRect/>
          </a:stretch>
        </p:blipFill>
        <p:spPr>
          <a:xfrm>
            <a:off x="257889" y="254238"/>
            <a:ext cx="11428571" cy="3809524"/>
          </a:xfrm>
          <a:prstGeom prst="rect">
            <a:avLst/>
          </a:prstGeom>
        </p:spPr>
      </p:pic>
      <p:sp>
        <p:nvSpPr>
          <p:cNvPr id="4" name="TextBox 3">
            <a:extLst>
              <a:ext uri="{FF2B5EF4-FFF2-40B4-BE49-F238E27FC236}">
                <a16:creationId xmlns:a16="http://schemas.microsoft.com/office/drawing/2014/main" id="{49A37262-E6DF-44A8-BB16-3758E1B218E5}"/>
              </a:ext>
            </a:extLst>
          </p:cNvPr>
          <p:cNvSpPr txBox="1"/>
          <p:nvPr/>
        </p:nvSpPr>
        <p:spPr>
          <a:xfrm>
            <a:off x="381714" y="4410074"/>
            <a:ext cx="11428571" cy="923330"/>
          </a:xfrm>
          <a:prstGeom prst="rect">
            <a:avLst/>
          </a:prstGeom>
          <a:noFill/>
        </p:spPr>
        <p:txBody>
          <a:bodyPr wrap="square" rtlCol="0">
            <a:spAutoFit/>
          </a:bodyPr>
          <a:lstStyle/>
          <a:p>
            <a:r>
              <a:rPr lang="en-US" dirty="0"/>
              <a:t>Supplement 1: Fish community </a:t>
            </a:r>
            <a:r>
              <a:rPr lang="en-US" b="1" dirty="0"/>
              <a:t>(A) </a:t>
            </a:r>
            <a:r>
              <a:rPr lang="en-US" dirty="0"/>
              <a:t>Species richness, </a:t>
            </a:r>
            <a:r>
              <a:rPr lang="en-US" b="1" dirty="0"/>
              <a:t>(B) </a:t>
            </a:r>
            <a:r>
              <a:rPr lang="en-US" dirty="0"/>
              <a:t>Shannon entropy, and </a:t>
            </a:r>
            <a:r>
              <a:rPr lang="en-US" b="1" dirty="0"/>
              <a:t>(C) </a:t>
            </a:r>
            <a:r>
              <a:rPr lang="en-US" dirty="0"/>
              <a:t>Gini-Simpson diversity</a:t>
            </a:r>
            <a:r>
              <a:rPr lang="en-US" b="1" dirty="0"/>
              <a:t> </a:t>
            </a:r>
            <a:r>
              <a:rPr lang="en-US" dirty="0"/>
              <a:t>plotted against annual precipitation. An Outlier at Mission River contained extremely high values for diversity metrics and was omitted from these plots and regressions. The Mission River diversity metrics are reported in the supplemental tables.</a:t>
            </a:r>
            <a:endParaRPr lang="en-US" b="1" dirty="0"/>
          </a:p>
        </p:txBody>
      </p:sp>
      <p:sp>
        <p:nvSpPr>
          <p:cNvPr id="5" name="TextBox 4">
            <a:extLst>
              <a:ext uri="{FF2B5EF4-FFF2-40B4-BE49-F238E27FC236}">
                <a16:creationId xmlns:a16="http://schemas.microsoft.com/office/drawing/2014/main" id="{B8A44329-C8CC-4097-81CD-A31D940040F5}"/>
              </a:ext>
            </a:extLst>
          </p:cNvPr>
          <p:cNvSpPr txBox="1"/>
          <p:nvPr/>
        </p:nvSpPr>
        <p:spPr>
          <a:xfrm>
            <a:off x="971827" y="254238"/>
            <a:ext cx="324128" cy="369332"/>
          </a:xfrm>
          <a:prstGeom prst="rect">
            <a:avLst/>
          </a:prstGeom>
          <a:noFill/>
        </p:spPr>
        <p:txBody>
          <a:bodyPr wrap="none" rtlCol="0">
            <a:spAutoFit/>
          </a:bodyPr>
          <a:lstStyle/>
          <a:p>
            <a:r>
              <a:rPr lang="en-US" b="1" dirty="0"/>
              <a:t>A</a:t>
            </a:r>
          </a:p>
        </p:txBody>
      </p:sp>
      <p:sp>
        <p:nvSpPr>
          <p:cNvPr id="6" name="TextBox 5">
            <a:extLst>
              <a:ext uri="{FF2B5EF4-FFF2-40B4-BE49-F238E27FC236}">
                <a16:creationId xmlns:a16="http://schemas.microsoft.com/office/drawing/2014/main" id="{D0740250-2DA5-4598-90FB-E6A5FF9963B4}"/>
              </a:ext>
            </a:extLst>
          </p:cNvPr>
          <p:cNvSpPr txBox="1"/>
          <p:nvPr/>
        </p:nvSpPr>
        <p:spPr>
          <a:xfrm>
            <a:off x="4579064" y="254238"/>
            <a:ext cx="324128" cy="369332"/>
          </a:xfrm>
          <a:prstGeom prst="rect">
            <a:avLst/>
          </a:prstGeom>
          <a:noFill/>
        </p:spPr>
        <p:txBody>
          <a:bodyPr wrap="none" rtlCol="0">
            <a:spAutoFit/>
          </a:bodyPr>
          <a:lstStyle/>
          <a:p>
            <a:r>
              <a:rPr lang="en-US" b="1" dirty="0"/>
              <a:t>B</a:t>
            </a:r>
          </a:p>
        </p:txBody>
      </p:sp>
      <p:sp>
        <p:nvSpPr>
          <p:cNvPr id="7" name="TextBox 6">
            <a:extLst>
              <a:ext uri="{FF2B5EF4-FFF2-40B4-BE49-F238E27FC236}">
                <a16:creationId xmlns:a16="http://schemas.microsoft.com/office/drawing/2014/main" id="{8E84E78B-AA39-4CA8-931D-01D308EF123D}"/>
              </a:ext>
            </a:extLst>
          </p:cNvPr>
          <p:cNvSpPr txBox="1"/>
          <p:nvPr/>
        </p:nvSpPr>
        <p:spPr>
          <a:xfrm>
            <a:off x="8510429" y="254238"/>
            <a:ext cx="306494" cy="369332"/>
          </a:xfrm>
          <a:prstGeom prst="rect">
            <a:avLst/>
          </a:prstGeom>
          <a:noFill/>
        </p:spPr>
        <p:txBody>
          <a:bodyPr wrap="none" rtlCol="0">
            <a:spAutoFit/>
          </a:bodyPr>
          <a:lstStyle/>
          <a:p>
            <a:r>
              <a:rPr lang="en-US" b="1" dirty="0"/>
              <a:t>C</a:t>
            </a:r>
          </a:p>
        </p:txBody>
      </p:sp>
    </p:spTree>
    <p:extLst>
      <p:ext uri="{BB962C8B-B14F-4D97-AF65-F5344CB8AC3E}">
        <p14:creationId xmlns:p14="http://schemas.microsoft.com/office/powerpoint/2010/main" val="3267175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10663</TotalTime>
  <Words>986</Words>
  <Application>Microsoft Office PowerPoint</Application>
  <PresentationFormat>Widescreen</PresentationFormat>
  <Paragraphs>333</Paragraphs>
  <Slides>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Major Revision 2 Texas Precipitation Gradient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Revised Data Analysis Texas Precipitation Gradient (2017)</dc:title>
  <dc:creator>Sean</dc:creator>
  <cp:lastModifiedBy>Sean</cp:lastModifiedBy>
  <cp:revision>200</cp:revision>
  <dcterms:created xsi:type="dcterms:W3CDTF">2020-12-14T18:50:50Z</dcterms:created>
  <dcterms:modified xsi:type="dcterms:W3CDTF">2021-07-20T03:41:24Z</dcterms:modified>
</cp:coreProperties>
</file>